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3.xml" ContentType="application/vnd.openxmlformats-officedocument.theme+xml"/>
  <Override PartName="/ppt/slideLayouts/slideLayout28.xml" ContentType="application/vnd.openxmlformats-officedocument.presentationml.slideLayout+xml"/>
  <Override PartName="/ppt/theme/theme14.xml" ContentType="application/vnd.openxmlformats-officedocument.theme+xml"/>
  <Override PartName="/ppt/slideLayouts/slideLayout29.xml" ContentType="application/vnd.openxmlformats-officedocument.presentationml.slideLayout+xml"/>
  <Override PartName="/ppt/theme/theme1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 id="2147483664" r:id="rId5"/>
    <p:sldMasterId id="2147483713" r:id="rId6"/>
    <p:sldMasterId id="2147483739" r:id="rId7"/>
    <p:sldMasterId id="2147483707" r:id="rId8"/>
    <p:sldMasterId id="2147483731" r:id="rId9"/>
    <p:sldMasterId id="2147483734" r:id="rId10"/>
    <p:sldMasterId id="2147483737" r:id="rId11"/>
    <p:sldMasterId id="2147483710" r:id="rId12"/>
    <p:sldMasterId id="2147483742" r:id="rId13"/>
    <p:sldMasterId id="2147483749" r:id="rId14"/>
    <p:sldMasterId id="2147483751" r:id="rId15"/>
    <p:sldMasterId id="2147483754" r:id="rId16"/>
    <p:sldMasterId id="2147483766" r:id="rId17"/>
    <p:sldMasterId id="2147483768" r:id="rId18"/>
    <p:sldMasterId id="2147483770" r:id="rId19"/>
    <p:sldMasterId id="2147483773" r:id="rId20"/>
  </p:sldMasterIdLst>
  <p:notesMasterIdLst>
    <p:notesMasterId r:id="rId74"/>
  </p:notesMasterIdLst>
  <p:handoutMasterIdLst>
    <p:handoutMasterId r:id="rId75"/>
  </p:handoutMasterIdLst>
  <p:sldIdLst>
    <p:sldId id="679" r:id="rId21"/>
    <p:sldId id="756" r:id="rId22"/>
    <p:sldId id="757" r:id="rId23"/>
    <p:sldId id="760" r:id="rId24"/>
    <p:sldId id="533" r:id="rId25"/>
    <p:sldId id="827" r:id="rId26"/>
    <p:sldId id="828" r:id="rId27"/>
    <p:sldId id="859" r:id="rId28"/>
    <p:sldId id="877" r:id="rId29"/>
    <p:sldId id="860" r:id="rId30"/>
    <p:sldId id="880" r:id="rId31"/>
    <p:sldId id="831" r:id="rId32"/>
    <p:sldId id="876" r:id="rId33"/>
    <p:sldId id="868" r:id="rId34"/>
    <p:sldId id="843" r:id="rId35"/>
    <p:sldId id="881" r:id="rId36"/>
    <p:sldId id="832" r:id="rId37"/>
    <p:sldId id="833" r:id="rId38"/>
    <p:sldId id="870" r:id="rId39"/>
    <p:sldId id="847" r:id="rId40"/>
    <p:sldId id="883" r:id="rId41"/>
    <p:sldId id="836" r:id="rId42"/>
    <p:sldId id="849" r:id="rId43"/>
    <p:sldId id="879" r:id="rId44"/>
    <p:sldId id="884" r:id="rId45"/>
    <p:sldId id="835" r:id="rId46"/>
    <p:sldId id="858" r:id="rId47"/>
    <p:sldId id="871" r:id="rId48"/>
    <p:sldId id="865" r:id="rId49"/>
    <p:sldId id="885" r:id="rId50"/>
    <p:sldId id="834" r:id="rId51"/>
    <p:sldId id="872" r:id="rId52"/>
    <p:sldId id="873" r:id="rId53"/>
    <p:sldId id="853" r:id="rId54"/>
    <p:sldId id="886" r:id="rId55"/>
    <p:sldId id="837" r:id="rId56"/>
    <p:sldId id="838" r:id="rId57"/>
    <p:sldId id="839" r:id="rId58"/>
    <p:sldId id="840" r:id="rId59"/>
    <p:sldId id="887" r:id="rId60"/>
    <p:sldId id="258" r:id="rId61"/>
    <p:sldId id="259" r:id="rId62"/>
    <p:sldId id="260" r:id="rId63"/>
    <p:sldId id="261" r:id="rId64"/>
    <p:sldId id="265" r:id="rId65"/>
    <p:sldId id="266" r:id="rId66"/>
    <p:sldId id="267" r:id="rId67"/>
    <p:sldId id="262" r:id="rId68"/>
    <p:sldId id="263" r:id="rId69"/>
    <p:sldId id="268" r:id="rId70"/>
    <p:sldId id="264" r:id="rId71"/>
    <p:sldId id="764" r:id="rId72"/>
    <p:sldId id="750" r:id="rId73"/>
  </p:sldIdLst>
  <p:sldSz cx="9144000" cy="5143500" type="screen16x9"/>
  <p:notesSz cx="7315200" cy="12344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903"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39542"/>
    <a:srgbClr val="046A3A"/>
    <a:srgbClr val="70C043"/>
    <a:srgbClr val="6CCDF8"/>
    <a:srgbClr val="016AAC"/>
    <a:srgbClr val="F8F8F8"/>
    <a:srgbClr val="006852"/>
    <a:srgbClr val="00843E"/>
    <a:srgbClr val="0084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C38C0C-C596-09C4-B5CA-9D8FC86C9AB7}" v="9" dt="2022-02-01T18:45:22.505"/>
    <p1510:client id="{F22126F6-C476-4372-9099-AF5D28737BBE}" vWet="4" dt="2022-02-01T18:45:21.7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guide orient="horz" pos="3903"/>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4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1.xml"/><Relationship Id="rId72" Type="http://schemas.openxmlformats.org/officeDocument/2006/relationships/slide" Target="slides/slide52.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17.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7.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51.xml"/><Relationship Id="rId2" Type="http://schemas.openxmlformats.org/officeDocument/2006/relationships/customXml" Target="../customXml/item2.xml"/><Relationship Id="rId29"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B_55F0C909.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Required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Employees in-person</c:v>
                </c:pt>
                <c:pt idx="1">
                  <c:v>Remote</c:v>
                </c:pt>
                <c:pt idx="2">
                  <c:v>Contractors</c:v>
                </c:pt>
                <c:pt idx="3">
                  <c:v>Guests</c:v>
                </c:pt>
              </c:strCache>
            </c:strRef>
          </c:cat>
          <c:val>
            <c:numRef>
              <c:f>Sheet1!$B$2:$B$5</c:f>
              <c:numCache>
                <c:formatCode>General</c:formatCode>
                <c:ptCount val="4"/>
                <c:pt idx="0">
                  <c:v>100</c:v>
                </c:pt>
                <c:pt idx="1">
                  <c:v>37.1</c:v>
                </c:pt>
                <c:pt idx="2">
                  <c:v>37.1</c:v>
                </c:pt>
                <c:pt idx="3">
                  <c:v>32.1</c:v>
                </c:pt>
              </c:numCache>
            </c:numRef>
          </c:val>
          <c:extLst>
            <c:ext xmlns:c16="http://schemas.microsoft.com/office/drawing/2014/chart" uri="{C3380CC4-5D6E-409C-BE32-E72D297353CC}">
              <c16:uniqueId val="{00000000-1CCC-47C3-BDF3-64287E687CCA}"/>
            </c:ext>
          </c:extLst>
        </c:ser>
        <c:ser>
          <c:idx val="1"/>
          <c:order val="1"/>
          <c:tx>
            <c:strRef>
              <c:f>Sheet1!$C$1</c:f>
              <c:strCache>
                <c:ptCount val="1"/>
                <c:pt idx="0">
                  <c:v>Exempt</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Employees in-person</c:v>
                </c:pt>
                <c:pt idx="1">
                  <c:v>Remote</c:v>
                </c:pt>
                <c:pt idx="2">
                  <c:v>Contractors</c:v>
                </c:pt>
                <c:pt idx="3">
                  <c:v>Guests</c:v>
                </c:pt>
              </c:strCache>
            </c:strRef>
          </c:cat>
          <c:val>
            <c:numRef>
              <c:f>Sheet1!$C$2:$C$5</c:f>
              <c:numCache>
                <c:formatCode>General</c:formatCode>
                <c:ptCount val="4"/>
                <c:pt idx="0">
                  <c:v>0</c:v>
                </c:pt>
                <c:pt idx="1">
                  <c:v>62.9</c:v>
                </c:pt>
                <c:pt idx="2">
                  <c:v>62.9</c:v>
                </c:pt>
                <c:pt idx="3">
                  <c:v>67.900000000000006</c:v>
                </c:pt>
              </c:numCache>
            </c:numRef>
          </c:val>
          <c:extLst>
            <c:ext xmlns:c16="http://schemas.microsoft.com/office/drawing/2014/chart" uri="{C3380CC4-5D6E-409C-BE32-E72D297353CC}">
              <c16:uniqueId val="{00000001-1CCC-47C3-BDF3-64287E687CCA}"/>
            </c:ext>
          </c:extLst>
        </c:ser>
        <c:dLbls>
          <c:dLblPos val="ctr"/>
          <c:showLegendKey val="0"/>
          <c:showVal val="1"/>
          <c:showCatName val="0"/>
          <c:showSerName val="0"/>
          <c:showPercent val="0"/>
          <c:showBubbleSize val="0"/>
        </c:dLbls>
        <c:gapWidth val="79"/>
        <c:overlap val="100"/>
        <c:axId val="758252144"/>
        <c:axId val="432550000"/>
      </c:barChart>
      <c:catAx>
        <c:axId val="758252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32550000"/>
        <c:crosses val="autoZero"/>
        <c:auto val="1"/>
        <c:lblAlgn val="ctr"/>
        <c:lblOffset val="100"/>
        <c:noMultiLvlLbl val="0"/>
      </c:catAx>
      <c:valAx>
        <c:axId val="432550000"/>
        <c:scaling>
          <c:orientation val="minMax"/>
          <c:max val="100"/>
        </c:scaling>
        <c:delete val="1"/>
        <c:axPos val="l"/>
        <c:numFmt formatCode="General" sourceLinked="1"/>
        <c:majorTickMark val="none"/>
        <c:minorTickMark val="none"/>
        <c:tickLblPos val="nextTo"/>
        <c:crossAx val="758252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61722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4011" y="0"/>
            <a:ext cx="3169920" cy="617220"/>
          </a:xfrm>
          <a:prstGeom prst="rect">
            <a:avLst/>
          </a:prstGeom>
        </p:spPr>
        <p:txBody>
          <a:bodyPr vert="horz" lIns="96653" tIns="48327" rIns="96653" bIns="48327" rtlCol="0"/>
          <a:lstStyle>
            <a:lvl1pPr algn="r">
              <a:defRPr sz="1200"/>
            </a:lvl1pPr>
          </a:lstStyle>
          <a:p>
            <a:fld id="{16BE0C72-C074-3042-A975-F51F4887FE74}" type="datetime1">
              <a:rPr lang="en-US" smtClean="0"/>
              <a:t>2/3/2022</a:t>
            </a:fld>
            <a:endParaRPr lang="en-US"/>
          </a:p>
        </p:txBody>
      </p:sp>
      <p:sp>
        <p:nvSpPr>
          <p:cNvPr id="4" name="Footer Placeholder 3"/>
          <p:cNvSpPr>
            <a:spLocks noGrp="1"/>
          </p:cNvSpPr>
          <p:nvPr>
            <p:ph type="ftr" sz="quarter" idx="2"/>
          </p:nvPr>
        </p:nvSpPr>
        <p:spPr>
          <a:xfrm>
            <a:off x="0" y="11724323"/>
            <a:ext cx="3169920" cy="61722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4011" y="11724323"/>
            <a:ext cx="3169920" cy="617220"/>
          </a:xfrm>
          <a:prstGeom prst="rect">
            <a:avLst/>
          </a:prstGeom>
        </p:spPr>
        <p:txBody>
          <a:bodyPr vert="horz" lIns="96653" tIns="48327" rIns="96653" bIns="48327" rtlCol="0" anchor="b"/>
          <a:lstStyle>
            <a:lvl1pPr algn="r">
              <a:defRPr sz="1200"/>
            </a:lvl1pPr>
          </a:lstStyle>
          <a:p>
            <a:fld id="{9DA2006E-358A-174F-891B-81475F01E430}" type="slidenum">
              <a:rPr lang="en-US" smtClean="0"/>
              <a:t>‹#›</a:t>
            </a:fld>
            <a:endParaRPr lang="en-US"/>
          </a:p>
        </p:txBody>
      </p:sp>
    </p:spTree>
    <p:extLst>
      <p:ext uri="{BB962C8B-B14F-4D97-AF65-F5344CB8AC3E}">
        <p14:creationId xmlns:p14="http://schemas.microsoft.com/office/powerpoint/2010/main" val="13632979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61722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617220"/>
          </a:xfrm>
          <a:prstGeom prst="rect">
            <a:avLst/>
          </a:prstGeom>
        </p:spPr>
        <p:txBody>
          <a:bodyPr vert="horz" lIns="96653" tIns="48327" rIns="96653" bIns="48327" rtlCol="0"/>
          <a:lstStyle>
            <a:lvl1pPr algn="r">
              <a:defRPr sz="1200"/>
            </a:lvl1pPr>
          </a:lstStyle>
          <a:p>
            <a:fld id="{E6888587-F463-754C-9C0A-0EE027AAF6C4}" type="datetime1">
              <a:rPr lang="en-US" smtClean="0"/>
              <a:t>2/3/2022</a:t>
            </a:fld>
            <a:endParaRPr lang="en-US"/>
          </a:p>
        </p:txBody>
      </p:sp>
      <p:sp>
        <p:nvSpPr>
          <p:cNvPr id="4" name="Slide Image Placeholder 3"/>
          <p:cNvSpPr>
            <a:spLocks noGrp="1" noRot="1" noChangeAspect="1"/>
          </p:cNvSpPr>
          <p:nvPr>
            <p:ph type="sldImg" idx="2"/>
          </p:nvPr>
        </p:nvSpPr>
        <p:spPr>
          <a:xfrm>
            <a:off x="-457200" y="923925"/>
            <a:ext cx="8229600" cy="46291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5863590"/>
            <a:ext cx="5852160" cy="555498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725038"/>
            <a:ext cx="3169920" cy="61722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11725038"/>
            <a:ext cx="3169920" cy="617220"/>
          </a:xfrm>
          <a:prstGeom prst="rect">
            <a:avLst/>
          </a:prstGeom>
        </p:spPr>
        <p:txBody>
          <a:bodyPr vert="horz" lIns="96653" tIns="48327" rIns="96653" bIns="48327" rtlCol="0" anchor="b"/>
          <a:lstStyle>
            <a:lvl1pPr algn="r">
              <a:defRPr sz="1200"/>
            </a:lvl1pPr>
          </a:lstStyle>
          <a:p>
            <a:fld id="{88148324-B2FD-2C41-BAC2-646858B14AB1}" type="slidenum">
              <a:rPr lang="en-US" smtClean="0"/>
              <a:t>‹#›</a:t>
            </a:fld>
            <a:endParaRPr lang="en-US"/>
          </a:p>
        </p:txBody>
      </p:sp>
    </p:spTree>
    <p:extLst>
      <p:ext uri="{BB962C8B-B14F-4D97-AF65-F5344CB8AC3E}">
        <p14:creationId xmlns:p14="http://schemas.microsoft.com/office/powerpoint/2010/main" val="1152278771"/>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slide</a:t>
            </a:r>
          </a:p>
        </p:txBody>
      </p:sp>
      <p:sp>
        <p:nvSpPr>
          <p:cNvPr id="4" name="Date Placeholder 3"/>
          <p:cNvSpPr>
            <a:spLocks noGrp="1"/>
          </p:cNvSpPr>
          <p:nvPr>
            <p:ph type="dt" idx="10"/>
          </p:nvPr>
        </p:nvSpPr>
        <p:spPr/>
        <p:txBody>
          <a:bodyPr/>
          <a:lstStyle/>
          <a:p>
            <a:fld id="{E6888587-F463-754C-9C0A-0EE027AAF6C4}" type="datetime1">
              <a:rPr lang="en-US" smtClean="0"/>
              <a:t>2/3/2022</a:t>
            </a:fld>
            <a:endParaRPr lang="en-US"/>
          </a:p>
        </p:txBody>
      </p:sp>
      <p:sp>
        <p:nvSpPr>
          <p:cNvPr id="5" name="Slide Number Placeholder 4"/>
          <p:cNvSpPr>
            <a:spLocks noGrp="1"/>
          </p:cNvSpPr>
          <p:nvPr>
            <p:ph type="sldNum" sz="quarter" idx="11"/>
          </p:nvPr>
        </p:nvSpPr>
        <p:spPr/>
        <p:txBody>
          <a:bodyPr/>
          <a:lstStyle/>
          <a:p>
            <a:fld id="{88148324-B2FD-2C41-BAC2-646858B14AB1}" type="slidenum">
              <a:rPr lang="en-US" smtClean="0"/>
              <a:t>1</a:t>
            </a:fld>
            <a:endParaRPr lang="en-US"/>
          </a:p>
        </p:txBody>
      </p:sp>
    </p:spTree>
    <p:extLst>
      <p:ext uri="{BB962C8B-B14F-4D97-AF65-F5344CB8AC3E}">
        <p14:creationId xmlns:p14="http://schemas.microsoft.com/office/powerpoint/2010/main" val="218984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majority of workers prefer work from home arrangement and enjoy high productivity, here are some considerations for enhancing the health, wellbeing, and productivity/engagement of your remote workforce:</a:t>
            </a:r>
          </a:p>
          <a:p>
            <a:pPr marL="171450" indent="-171450">
              <a:buFont typeface="Arial" panose="020B0604020202020204" pitchFamily="34" charset="0"/>
              <a:buChar char="•"/>
            </a:pPr>
            <a:r>
              <a:rPr lang="en-US"/>
              <a:t>Combat “Zoom fatigue”</a:t>
            </a:r>
          </a:p>
          <a:p>
            <a:pPr marL="628650" lvl="1" indent="-171450">
              <a:buFont typeface="Arial" panose="020B0604020202020204" pitchFamily="34" charset="0"/>
              <a:buChar char="•"/>
            </a:pPr>
            <a:r>
              <a:rPr lang="en-US"/>
              <a:t>Video conferencing is more cognitively taxing than in-person meetings due to factors such as lag, the lack of hand and head movements that facilitate turn-taking, and the constant perceived</a:t>
            </a:r>
            <a:r>
              <a:rPr lang="en-US" baseline="0"/>
              <a:t> eye contact between listeners</a:t>
            </a:r>
            <a:endParaRPr lang="en-US"/>
          </a:p>
          <a:p>
            <a:pPr marL="628650" lvl="1" indent="-171450">
              <a:buFont typeface="Arial" panose="020B0604020202020204" pitchFamily="34" charset="0"/>
              <a:buChar char="•"/>
            </a:pPr>
            <a:r>
              <a:rPr lang="en-US"/>
              <a:t>Reduce</a:t>
            </a:r>
            <a:r>
              <a:rPr lang="en-US" baseline="0"/>
              <a:t> the length of meetings by replacing longer meetings with more brief, frequent interactions</a:t>
            </a:r>
          </a:p>
          <a:p>
            <a:pPr marL="628650" lvl="1" indent="-171450">
              <a:buFont typeface="Arial" panose="020B0604020202020204" pitchFamily="34" charset="0"/>
              <a:buChar char="•"/>
            </a:pPr>
            <a:r>
              <a:rPr lang="en-US" baseline="0"/>
              <a:t>Replace one-on-one meetings with phone calls, or encourage “cameras off” meetings</a:t>
            </a:r>
          </a:p>
          <a:p>
            <a:pPr marL="628650" lvl="1" indent="-171450">
              <a:buFont typeface="Arial" panose="020B0604020202020204" pitchFamily="34" charset="0"/>
              <a:buChar char="•"/>
            </a:pPr>
            <a:r>
              <a:rPr lang="en-US" baseline="0"/>
              <a:t>Limit meetings to 25 minutes or 50 minutes so that meetings are not back-to-back</a:t>
            </a:r>
          </a:p>
          <a:p>
            <a:pPr marL="171450" lvl="0" indent="-171450">
              <a:buFont typeface="Arial" panose="020B0604020202020204" pitchFamily="34" charset="0"/>
              <a:buChar char="•"/>
            </a:pPr>
            <a:r>
              <a:rPr lang="en-US" baseline="0"/>
              <a:t>Facilitate team cohesion</a:t>
            </a:r>
          </a:p>
          <a:p>
            <a:pPr marL="628650" lvl="1" indent="-171450">
              <a:buFont typeface="Arial" panose="020B0604020202020204" pitchFamily="34" charset="0"/>
              <a:buChar char="•"/>
            </a:pPr>
            <a:r>
              <a:rPr lang="en-US" baseline="0"/>
              <a:t>Utilize virtual collaboration tools that best suit the needs of different teams, and empower teams to choose the platform that best suits their needs</a:t>
            </a:r>
          </a:p>
          <a:p>
            <a:pPr marL="628650" lvl="1" indent="-171450">
              <a:buFont typeface="Arial" panose="020B0604020202020204" pitchFamily="34" charset="0"/>
              <a:buChar char="•"/>
            </a:pPr>
            <a:r>
              <a:rPr lang="en-US"/>
              <a:t>Pair new team members with a long-time team member to help ease a new hire’s transition into the new work environment</a:t>
            </a:r>
          </a:p>
          <a:p>
            <a:pPr marL="628650" lvl="1" indent="-171450">
              <a:buFont typeface="Arial" panose="020B0604020202020204" pitchFamily="34" charset="0"/>
              <a:buChar char="•"/>
            </a:pPr>
            <a:r>
              <a:rPr lang="en-US"/>
              <a:t>Encourage occasional,</a:t>
            </a:r>
            <a:r>
              <a:rPr lang="en-US" baseline="0"/>
              <a:t> regular in-person work or meetings to allow teams to get to know one another (especially new team members) and communication styles, as well as facilitate more intuitive and less taxing interactions</a:t>
            </a:r>
          </a:p>
          <a:p>
            <a:pPr marL="171450" lvl="0" indent="-171450">
              <a:buFont typeface="Arial" panose="020B0604020202020204" pitchFamily="34" charset="0"/>
              <a:buChar char="•"/>
            </a:pPr>
            <a:r>
              <a:rPr lang="en-US" baseline="0"/>
              <a:t>(More about remote workforce next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1EA3F-A309-4C81-B39F-463417A7E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76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Promote health and wellbeing</a:t>
            </a:r>
          </a:p>
          <a:p>
            <a:pPr marL="171450" indent="-171450">
              <a:buFont typeface="Arial" panose="020B0604020202020204" pitchFamily="34" charset="0"/>
              <a:buChar char="•"/>
            </a:pPr>
            <a:r>
              <a:rPr lang="en-US"/>
              <a:t>Ergonomic assessments </a:t>
            </a:r>
          </a:p>
          <a:p>
            <a:pPr marL="628650" lvl="1" indent="-171450">
              <a:buFont typeface="Arial" panose="020B0604020202020204" pitchFamily="34" charset="0"/>
              <a:buChar char="•"/>
            </a:pPr>
            <a:r>
              <a:rPr lang="en-US"/>
              <a:t>Implement virtual ergonomics training to empower</a:t>
            </a:r>
            <a:r>
              <a:rPr lang="en-US" baseline="0"/>
              <a:t> workers to improve their physical workspace</a:t>
            </a:r>
          </a:p>
          <a:p>
            <a:pPr marL="628650" lvl="1" indent="-171450">
              <a:buFont typeface="Arial" panose="020B0604020202020204" pitchFamily="34" charset="0"/>
              <a:buChar char="•"/>
            </a:pPr>
            <a:r>
              <a:rPr lang="en-US" baseline="0"/>
              <a:t>Facilitate virtual one-on-one ergonomic assessments of each workers’ home office</a:t>
            </a:r>
          </a:p>
          <a:p>
            <a:pPr marL="628650" lvl="1" indent="-171450">
              <a:buFont typeface="Arial" panose="020B0604020202020204" pitchFamily="34" charset="0"/>
              <a:buChar char="•"/>
            </a:pPr>
            <a:r>
              <a:rPr lang="en-US" baseline="0"/>
              <a:t>Encourage early reporting of any symptoms of MSD, or other work-related injuries</a:t>
            </a:r>
            <a:endParaRPr lang="en-US"/>
          </a:p>
          <a:p>
            <a:pPr marL="171450" indent="-171450">
              <a:buFont typeface="Arial" panose="020B0604020202020204" pitchFamily="34" charset="0"/>
              <a:buChar char="•"/>
            </a:pPr>
            <a:r>
              <a:rPr lang="en-US"/>
              <a:t>Work-life balance</a:t>
            </a:r>
          </a:p>
          <a:p>
            <a:pPr marL="628650" lvl="1" indent="-171450">
              <a:buFont typeface="Arial" panose="020B0604020202020204" pitchFamily="34" charset="0"/>
              <a:buChar char="•"/>
            </a:pPr>
            <a:r>
              <a:rPr lang="en-US"/>
              <a:t>Encourage time-delay send for non-urgent emails outside of office hours, or</a:t>
            </a:r>
            <a:r>
              <a:rPr lang="en-US" baseline="0"/>
              <a:t> to workers in other time zones</a:t>
            </a:r>
          </a:p>
          <a:p>
            <a:pPr marL="171450" lvl="0" indent="-171450">
              <a:buFont typeface="Arial" panose="020B0604020202020204" pitchFamily="34" charset="0"/>
              <a:buChar char="•"/>
            </a:pPr>
            <a:r>
              <a:rPr lang="en-US" baseline="0"/>
              <a:t>Make sure workers are aware of EAP resources available to them</a:t>
            </a:r>
          </a:p>
          <a:p>
            <a:pPr marL="628650" lvl="1" indent="-171450">
              <a:buFont typeface="Arial" panose="020B0604020202020204" pitchFamily="34" charset="0"/>
              <a:buChar char="•"/>
            </a:pPr>
            <a:r>
              <a:rPr lang="en-US" baseline="0"/>
              <a:t>Train managers and workers to recognize signs of burnout and adverse mental health outcomes, such as depression, or substance abuse</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1EA3F-A309-4C81-B39F-463417A7E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399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Half of organizations that had a pandemic plan in place at the beginning of the pandemic found themselves unprepared (plan was inadequate) to respond to COVID-19</a:t>
            </a:r>
          </a:p>
          <a:p>
            <a:pPr marL="171450" indent="-171450">
              <a:buFont typeface="Arial" panose="020B0604020202020204" pitchFamily="34" charset="0"/>
              <a:buChar char="•"/>
            </a:pPr>
            <a:r>
              <a:rPr lang="en-US"/>
              <a:t>Forming a permanent</a:t>
            </a:r>
            <a:r>
              <a:rPr lang="en-US" baseline="0"/>
              <a:t> crisis response team can help avoid future crises from causing major disruption</a:t>
            </a:r>
          </a:p>
          <a:p>
            <a:pPr marL="171450" indent="-171450">
              <a:buFont typeface="Arial" panose="020B0604020202020204" pitchFamily="34" charset="0"/>
              <a:buChar char="•"/>
            </a:pPr>
            <a:r>
              <a:rPr lang="en-US" baseline="0"/>
              <a:t>Consider long-term threats now: e.g., climate change, or emerging threats in areas of the world where your organization operates or sources supplies</a:t>
            </a:r>
          </a:p>
          <a:p>
            <a:pPr marL="171450" indent="-171450">
              <a:buFont typeface="Arial" panose="020B0604020202020204" pitchFamily="34" charset="0"/>
              <a:buChar char="•"/>
            </a:pPr>
            <a:r>
              <a:rPr lang="en-US" baseline="0"/>
              <a:t>These crisis response teams must be empowered to bring recommendations to senior leaders, so that advice can be acted on to proactively protect workers and the organization</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1EA3F-A309-4C81-B39F-463417A7E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153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pPr>
            <a:r>
              <a:rPr lang="en-US" b="1">
                <a:latin typeface="Roboto" panose="02000000000000000000" pitchFamily="2" charset="0"/>
                <a:ea typeface="Roboto" panose="02000000000000000000" pitchFamily="2" charset="0"/>
              </a:rPr>
              <a:t>Created by the National Safety Council, in partnership with industry leaders, leading safety organizations and public health experts.</a:t>
            </a:r>
          </a:p>
          <a:p>
            <a:pPr lvl="0">
              <a:lnSpc>
                <a:spcPct val="100000"/>
              </a:lnSpc>
            </a:pPr>
            <a:endParaRPr lang="en-US" sz="800" b="1">
              <a:latin typeface="Roboto" panose="02000000000000000000" pitchFamily="2" charset="0"/>
              <a:ea typeface="Roboto" panose="02000000000000000000" pitchFamily="2" charset="0"/>
            </a:endParaRPr>
          </a:p>
          <a:p>
            <a:pPr lvl="0">
              <a:lnSpc>
                <a:spcPct val="100000"/>
              </a:lnSpc>
            </a:pPr>
            <a:r>
              <a:rPr lang="en-US" b="1">
                <a:latin typeface="Roboto" panose="02000000000000000000" pitchFamily="2" charset="0"/>
                <a:ea typeface="Roboto" panose="02000000000000000000" pitchFamily="2" charset="0"/>
              </a:rPr>
              <a:t>Guide employers through the process of safely resuming traditional work and operations now and in a post-quarantine environment. </a:t>
            </a:r>
          </a:p>
          <a:p>
            <a:pPr lvl="0">
              <a:lnSpc>
                <a:spcPct val="100000"/>
              </a:lnSpc>
            </a:pPr>
            <a:endParaRPr lang="en-US" sz="800" b="1">
              <a:latin typeface="Roboto" panose="02000000000000000000" pitchFamily="2" charset="0"/>
              <a:ea typeface="Roboto" panose="02000000000000000000" pitchFamily="2" charset="0"/>
            </a:endParaRPr>
          </a:p>
          <a:p>
            <a:pPr>
              <a:lnSpc>
                <a:spcPct val="100000"/>
              </a:lnSpc>
            </a:pPr>
            <a:r>
              <a:rPr lang="en-US" b="1">
                <a:latin typeface="Roboto" panose="02000000000000000000" pitchFamily="2" charset="0"/>
                <a:ea typeface="Roboto" panose="02000000000000000000" pitchFamily="2" charset="0"/>
              </a:rPr>
              <a:t>General and sector-specific playbooks are designed to help America's employers align worker safety with business objectives</a:t>
            </a:r>
          </a:p>
          <a:p>
            <a:endParaRPr lang="en-US"/>
          </a:p>
        </p:txBody>
      </p:sp>
      <p:sp>
        <p:nvSpPr>
          <p:cNvPr id="4" name="Date Placeholder 3"/>
          <p:cNvSpPr>
            <a:spLocks noGrp="1"/>
          </p:cNvSpPr>
          <p:nvPr>
            <p:ph type="dt" idx="10"/>
          </p:nvPr>
        </p:nvSpPr>
        <p:spPr/>
        <p:txBody>
          <a:bodyPr/>
          <a:lstStyle/>
          <a:p>
            <a:fld id="{E6888587-F463-754C-9C0A-0EE027AAF6C4}" type="datetime1">
              <a:rPr lang="en-US" smtClean="0"/>
              <a:t>2/3/2022</a:t>
            </a:fld>
            <a:endParaRPr lang="en-US"/>
          </a:p>
        </p:txBody>
      </p:sp>
      <p:sp>
        <p:nvSpPr>
          <p:cNvPr id="5" name="Slide Number Placeholder 4"/>
          <p:cNvSpPr>
            <a:spLocks noGrp="1"/>
          </p:cNvSpPr>
          <p:nvPr>
            <p:ph type="sldNum" sz="quarter" idx="11"/>
          </p:nvPr>
        </p:nvSpPr>
        <p:spPr/>
        <p:txBody>
          <a:bodyPr/>
          <a:lstStyle/>
          <a:p>
            <a:fld id="{88148324-B2FD-2C41-BAC2-646858B14AB1}" type="slidenum">
              <a:rPr lang="en-US" smtClean="0"/>
              <a:t>53</a:t>
            </a:fld>
            <a:endParaRPr lang="en-US"/>
          </a:p>
        </p:txBody>
      </p:sp>
    </p:spTree>
    <p:extLst>
      <p:ext uri="{BB962C8B-B14F-4D97-AF65-F5344CB8AC3E}">
        <p14:creationId xmlns:p14="http://schemas.microsoft.com/office/powerpoint/2010/main" val="1355221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So far, SAFER has fielded three nationwide surveys</a:t>
            </a:r>
            <a:r>
              <a:rPr lang="en-US" baseline="0"/>
              <a:t> of organizations, and four nationwide surveys of workers, beginning in June 2021</a:t>
            </a:r>
          </a:p>
          <a:p>
            <a:pPr marL="171450" indent="-171450">
              <a:buFont typeface="Arial" panose="020B0604020202020204" pitchFamily="34" charset="0"/>
              <a:buChar char="•"/>
            </a:pPr>
            <a:r>
              <a:rPr lang="en-US" baseline="0"/>
              <a:t>Over the summer, we fielded a survey of 300 organizations, and conducted interviews with health and safety professional from a wide range of industries to identify trends in the future of work</a:t>
            </a:r>
          </a:p>
          <a:p>
            <a:pPr marL="171450" indent="-171450">
              <a:buFont typeface="Arial" panose="020B0604020202020204" pitchFamily="34" charset="0"/>
              <a:buChar char="•"/>
            </a:pPr>
            <a:r>
              <a:rPr lang="en-US" baseline="0"/>
              <a:t>We also surveys over 3,700 American workers about their employer’s pandemic response, vaccine policies, and vaccine hesitancy </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1EA3F-A309-4C81-B39F-463417A7E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522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In December 2021, we began fielding monthly nationwide surveys of organizations and workers</a:t>
            </a:r>
            <a:r>
              <a:rPr lang="en-US" baseline="0"/>
              <a:t> to monitor trends</a:t>
            </a:r>
          </a:p>
          <a:p>
            <a:pPr marL="628650" lvl="1" indent="-171450">
              <a:buFont typeface="Arial" panose="020B0604020202020204" pitchFamily="34" charset="0"/>
              <a:buChar char="•"/>
            </a:pPr>
            <a:r>
              <a:rPr lang="en-US" baseline="0"/>
              <a:t>Organizations:</a:t>
            </a:r>
          </a:p>
          <a:p>
            <a:pPr marL="1085850" lvl="2" indent="-171450">
              <a:buFont typeface="Arial" panose="020B0604020202020204" pitchFamily="34" charset="0"/>
              <a:buChar char="•"/>
            </a:pPr>
            <a:r>
              <a:rPr lang="en-US" baseline="0"/>
              <a:t>Monitor trends in vaccine policies and vaccine uptake among workers</a:t>
            </a:r>
          </a:p>
          <a:p>
            <a:pPr marL="1085850" lvl="2" indent="-171450">
              <a:buFont typeface="Arial" panose="020B0604020202020204" pitchFamily="34" charset="0"/>
              <a:buChar char="•"/>
            </a:pPr>
            <a:r>
              <a:rPr lang="en-US" baseline="0"/>
              <a:t>Monitor effect of federal regulations</a:t>
            </a:r>
          </a:p>
          <a:p>
            <a:pPr marL="628650" lvl="1" indent="-171450">
              <a:buFont typeface="Arial" panose="020B0604020202020204" pitchFamily="34" charset="0"/>
              <a:buChar char="•"/>
            </a:pPr>
            <a:r>
              <a:rPr lang="en-US" baseline="0"/>
              <a:t>Workers:</a:t>
            </a:r>
          </a:p>
          <a:p>
            <a:pPr marL="1085850" lvl="2" indent="-171450">
              <a:buFont typeface="Arial" panose="020B0604020202020204" pitchFamily="34" charset="0"/>
              <a:buChar char="•"/>
            </a:pPr>
            <a:r>
              <a:rPr lang="en-US" baseline="0"/>
              <a:t>Monitor vaccine uptake and hesitancy, including boosters</a:t>
            </a:r>
          </a:p>
          <a:p>
            <a:pPr marL="1085850" lvl="2" indent="-171450">
              <a:buFont typeface="Arial" panose="020B0604020202020204" pitchFamily="34" charset="0"/>
              <a:buChar char="•"/>
            </a:pPr>
            <a:r>
              <a:rPr lang="en-US" baseline="0"/>
              <a:t>Evaluate effects of employer vaccine policies</a:t>
            </a:r>
          </a:p>
          <a:p>
            <a:pPr marL="1085850" lvl="2" indent="-171450">
              <a:buFont typeface="Arial" panose="020B0604020202020204" pitchFamily="34" charset="0"/>
              <a:buChar char="•"/>
            </a:pPr>
            <a:r>
              <a:rPr lang="en-US" baseline="0"/>
              <a:t>Study vaccine misinformation prevalence, and impact on vaccine uptake and hesitancy</a:t>
            </a:r>
          </a:p>
          <a:p>
            <a:pPr marL="1085850" lvl="2" indent="-171450">
              <a:buFont typeface="Arial" panose="020B0604020202020204" pitchFamily="34" charset="0"/>
              <a:buChar char="•"/>
            </a:pPr>
            <a:r>
              <a:rPr lang="en-US" baseline="0"/>
              <a:t>Identify best practices for encouraging work vaccine uptake and to get their children vaccinated</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1EA3F-A309-4C81-B39F-463417A7E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591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Over the summer, our surveys of organizations and workers studied the perceived effectiveness of control measures in the workplace, along with actual correlations between control measures and case rates</a:t>
            </a:r>
          </a:p>
          <a:p>
            <a:pPr marL="171450" indent="-171450">
              <a:buFont typeface="Arial" panose="020B0604020202020204" pitchFamily="34" charset="0"/>
              <a:buChar char="•"/>
            </a:pPr>
            <a:r>
              <a:rPr lang="en-US"/>
              <a:t>Research on the transmission of the novel</a:t>
            </a:r>
            <a:r>
              <a:rPr lang="en-US" baseline="0"/>
              <a:t> coronavirus have found that the greatest risk is airborne, as opposed to surface transmission. As expected, the most effective control measures appear to involve reducing air transmission, as suggested by (other) studies of control measures and physical presence of the virus in different environments, and the correlations we found between control measures and actual case rates</a:t>
            </a:r>
          </a:p>
          <a:p>
            <a:pPr marL="171450" lvl="0" indent="-171450">
              <a:buFont typeface="Arial" panose="020B0604020202020204" pitchFamily="34" charset="0"/>
              <a:buChar char="•"/>
            </a:pPr>
            <a:r>
              <a:rPr lang="en-US" baseline="0"/>
              <a:t>These (table) were the control measures which correlated most strongly with lower case rates:</a:t>
            </a:r>
            <a:endParaRPr lang="en-US"/>
          </a:p>
          <a:p>
            <a:pPr marL="628650" lvl="1" indent="-171450">
              <a:buFont typeface="Arial" panose="020B0604020202020204" pitchFamily="34" charset="0"/>
              <a:buChar char="•"/>
            </a:pPr>
            <a:r>
              <a:rPr lang="en-US" u="sng"/>
              <a:t>Ventilation and filtration</a:t>
            </a:r>
            <a:r>
              <a:rPr lang="en-US"/>
              <a:t>:</a:t>
            </a:r>
            <a:r>
              <a:rPr lang="en-US" baseline="0"/>
              <a:t> </a:t>
            </a:r>
            <a:r>
              <a:rPr lang="en-US"/>
              <a:t>Organizations</a:t>
            </a:r>
            <a:r>
              <a:rPr lang="en-US" baseline="0"/>
              <a:t> with in-person workspaces that improved ventilation and filtration of air had dramatically lower case rates than those that didn’t, especially in closed industrial settings (workers may be moving around more than in an office, sharing or switching workspaces)</a:t>
            </a:r>
          </a:p>
          <a:p>
            <a:pPr marL="628650" lvl="1" indent="-171450">
              <a:buFont typeface="Arial" panose="020B0604020202020204" pitchFamily="34" charset="0"/>
              <a:buChar char="•"/>
            </a:pPr>
            <a:r>
              <a:rPr lang="en-US" u="sng" baseline="0"/>
              <a:t>Reducing in-person interaction through remote work or space between shifts</a:t>
            </a:r>
            <a:r>
              <a:rPr lang="en-US" baseline="0"/>
              <a:t>: For in-person workspaces where remote work was not possible, space between shifts was associated with a similarly low case rate</a:t>
            </a:r>
          </a:p>
          <a:p>
            <a:pPr marL="628650" lvl="1" indent="-171450">
              <a:buFont typeface="Arial" panose="020B0604020202020204" pitchFamily="34" charset="0"/>
              <a:buChar char="•"/>
            </a:pPr>
            <a:r>
              <a:rPr lang="en-US" u="sng" baseline="0"/>
              <a:t>Testing</a:t>
            </a:r>
            <a:r>
              <a:rPr lang="en-US" baseline="0"/>
              <a:t>: Testing at home was the most strongly correlated, with in-person testing at site entry coming in second</a:t>
            </a:r>
          </a:p>
          <a:p>
            <a:pPr marL="171450" indent="-171450">
              <a:buFont typeface="Arial" panose="020B0604020202020204" pitchFamily="34" charset="0"/>
              <a:buChar char="•"/>
            </a:pPr>
            <a:r>
              <a:rPr lang="en-US" baseline="0"/>
              <a:t>“Hygiene Theatre:” Despite these findings, when asked about the perceived effectiveness of measures, workers and organizations alike consistently rated measures aimed at surface transmission and more highly visible, tangible measures (e.g., Plexiglas barriers, surface sanitization, and hand sanitizer) as most effective</a:t>
            </a:r>
          </a:p>
          <a:p>
            <a:pPr marL="171450" indent="-171450">
              <a:buFont typeface="Arial" panose="020B0604020202020204" pitchFamily="34" charset="0"/>
              <a:buChar char="•"/>
            </a:pPr>
            <a:r>
              <a:rPr lang="en-US" baseline="0"/>
              <a:t>Long-term investment:</a:t>
            </a:r>
          </a:p>
          <a:p>
            <a:pPr marL="628650" lvl="1" indent="-171450">
              <a:buFont typeface="Arial" panose="020B0604020202020204" pitchFamily="34" charset="0"/>
              <a:buChar char="•"/>
            </a:pPr>
            <a:r>
              <a:rPr lang="en-US" baseline="0"/>
              <a:t>Some of these interventions (testing, improved ventilation, and space between shifts) may be more costly or burdensome to implement than things like masking or hand sanitizer </a:t>
            </a:r>
          </a:p>
          <a:p>
            <a:pPr marL="628650" lvl="1" indent="-171450">
              <a:buFont typeface="Arial" panose="020B0604020202020204" pitchFamily="34" charset="0"/>
              <a:buChar char="•"/>
            </a:pPr>
            <a:r>
              <a:rPr lang="en-US" baseline="0"/>
              <a:t>These measures were some of the least frequently implemented</a:t>
            </a:r>
          </a:p>
          <a:p>
            <a:pPr marL="628650" lvl="1" indent="-171450">
              <a:buFont typeface="Arial" panose="020B0604020202020204" pitchFamily="34" charset="0"/>
              <a:buChar char="•"/>
            </a:pPr>
            <a:r>
              <a:rPr lang="en-US" baseline="0"/>
              <a:t>With the dramatic reductions in case rate associated with these measures, they can be a worthwhile investment that will reduce infectious disease transmission long-term</a:t>
            </a:r>
          </a:p>
          <a:p>
            <a:pPr marL="628650" lvl="1" indent="-171450">
              <a:buFont typeface="Arial" panose="020B0604020202020204" pitchFamily="34" charset="0"/>
              <a:buChar char="•"/>
            </a:pPr>
            <a:r>
              <a:rPr lang="en-US" baseline="0"/>
              <a:t>As tests are becoming more available and less costly (e.g., covered by insurance), frequent testing is more feasible now</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1EA3F-A309-4C81-B39F-463417A7E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55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Going forward:</a:t>
            </a:r>
          </a:p>
          <a:p>
            <a:pPr marL="171450" indent="-171450">
              <a:buFont typeface="Arial" panose="020B0604020202020204" pitchFamily="34" charset="0"/>
              <a:buChar char="•"/>
            </a:pPr>
            <a:r>
              <a:rPr lang="en-US"/>
              <a:t>Examine air flow and filtration in your workspace, as consider improvements</a:t>
            </a:r>
            <a:r>
              <a:rPr lang="en-US" baseline="0"/>
              <a:t> as a long-term solution to reduce disease transmission and bolster worker health and wellbeing</a:t>
            </a:r>
          </a:p>
          <a:p>
            <a:pPr marL="171450" indent="-171450">
              <a:buFont typeface="Arial" panose="020B0604020202020204" pitchFamily="34" charset="0"/>
              <a:buChar char="•"/>
            </a:pPr>
            <a:r>
              <a:rPr lang="en-US" baseline="0"/>
              <a:t>Reduce close contact</a:t>
            </a:r>
          </a:p>
          <a:p>
            <a:pPr marL="628650" lvl="1" indent="-171450">
              <a:buFont typeface="Arial" panose="020B0604020202020204" pitchFamily="34" charset="0"/>
              <a:buChar char="•"/>
            </a:pPr>
            <a:r>
              <a:rPr lang="en-US" baseline="0"/>
              <a:t>Consider permanent remote positions for workers where feasible</a:t>
            </a:r>
          </a:p>
          <a:p>
            <a:pPr marL="1085850" lvl="2" indent="-171450">
              <a:buFont typeface="Arial" panose="020B0604020202020204" pitchFamily="34" charset="0"/>
              <a:buChar char="•"/>
            </a:pPr>
            <a:r>
              <a:rPr lang="en-US" baseline="0"/>
              <a:t>94% of companies surveyed by Mercer, an HR consulting firm, found that remote workers were as productive or more productive than they were in person pre-pandemic</a:t>
            </a:r>
          </a:p>
          <a:p>
            <a:pPr marL="1085850" lvl="2" indent="-171450">
              <a:buFont typeface="Arial" panose="020B0604020202020204" pitchFamily="34" charset="0"/>
              <a:buChar char="•"/>
            </a:pPr>
            <a:r>
              <a:rPr lang="en-US" baseline="0"/>
              <a:t>The majority of remote workers prefer not to return to the office, and may help retain workers, or promote hiring (most companies interviewed by NSC were doing this, partially or wholly for this reason)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ASU study found that 66% of employers intend to offer more remote and flexible work conditions post-pandemic</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Remote work arrangements are perceived by workers to reduce workplace discrimination and microaggressions, promoting a psychologically safe work environment</a:t>
            </a:r>
          </a:p>
          <a:p>
            <a:pPr marL="628650" lvl="1" indent="-171450">
              <a:buFont typeface="Arial" panose="020B0604020202020204" pitchFamily="34" charset="0"/>
              <a:buChar char="•"/>
            </a:pPr>
            <a:r>
              <a:rPr lang="en-US" baseline="0"/>
              <a:t>Discourage a culture of </a:t>
            </a:r>
            <a:r>
              <a:rPr lang="en-US" baseline="0" err="1"/>
              <a:t>presenteeism</a:t>
            </a:r>
            <a:r>
              <a:rPr lang="en-US" baseline="0"/>
              <a:t>, which not only reduces productivity for the sick workers, but for anyone they spread illness to</a:t>
            </a:r>
          </a:p>
          <a:p>
            <a:pPr marL="1085850" lvl="2" indent="-171450">
              <a:buFont typeface="Arial" panose="020B0604020202020204" pitchFamily="34" charset="0"/>
              <a:buChar char="•"/>
            </a:pPr>
            <a:r>
              <a:rPr lang="en-US" baseline="0"/>
              <a:t>Encourage staying home while sick</a:t>
            </a:r>
          </a:p>
          <a:p>
            <a:pPr marL="1085850" lvl="2" indent="-171450">
              <a:buFont typeface="Arial" panose="020B0604020202020204" pitchFamily="34" charset="0"/>
              <a:buChar char="•"/>
            </a:pPr>
            <a:r>
              <a:rPr lang="en-US" baseline="0"/>
              <a:t>Offer specific sick days (vs. using vacation time) </a:t>
            </a:r>
          </a:p>
          <a:p>
            <a:pPr marL="1085850" lvl="2" indent="-171450">
              <a:buFont typeface="Arial" panose="020B0604020202020204" pitchFamily="34" charset="0"/>
              <a:buChar char="•"/>
            </a:pPr>
            <a:r>
              <a:rPr lang="en-US" baseline="0"/>
              <a:t>COVID-specific: Enforce isolation periods for workers who test positive, and require re-testing before return</a:t>
            </a:r>
          </a:p>
          <a:p>
            <a:pPr marL="628650" lvl="1" indent="-171450">
              <a:buFont typeface="Arial" panose="020B0604020202020204" pitchFamily="34" charset="0"/>
              <a:buChar char="•"/>
            </a:pPr>
            <a:r>
              <a:rPr lang="en-US" baseline="0"/>
              <a:t>Segmentation and contact tracing</a:t>
            </a:r>
          </a:p>
          <a:p>
            <a:pPr marL="1085850" lvl="2" indent="-171450">
              <a:buFont typeface="Arial" panose="020B0604020202020204" pitchFamily="34" charset="0"/>
              <a:buChar char="•"/>
            </a:pPr>
            <a:r>
              <a:rPr lang="en-US" baseline="0"/>
              <a:t>Segmenting workers so that the same people work together each shift (e.g., in a restaurant or hospital where people are scheduled for different shifts with numerous people) to reduce contact between larger groups of workers</a:t>
            </a:r>
          </a:p>
          <a:p>
            <a:pPr marL="1085850" lvl="2" indent="-171450">
              <a:buFont typeface="Arial" panose="020B0604020202020204" pitchFamily="34" charset="0"/>
              <a:buChar char="•"/>
            </a:pPr>
            <a:r>
              <a:rPr lang="en-US" baseline="0"/>
              <a:t>This contains possible exposure to smaller groups– Can help stop one positive case from sidelining a larger number of workers</a:t>
            </a:r>
          </a:p>
          <a:p>
            <a:pPr marL="628650" lvl="1" indent="-171450">
              <a:buFont typeface="Arial" panose="020B0604020202020204" pitchFamily="34" charset="0"/>
              <a:buChar char="•"/>
            </a:pPr>
            <a:r>
              <a:rPr lang="en-US" baseline="0"/>
              <a:t>Consider extending </a:t>
            </a:r>
            <a:r>
              <a:rPr lang="en-US" baseline="0" err="1"/>
              <a:t>covid</a:t>
            </a:r>
            <a:r>
              <a:rPr lang="en-US" baseline="0"/>
              <a:t> measures to stem infectious disease transmission in general, such as flu season</a:t>
            </a:r>
          </a:p>
          <a:p>
            <a:pPr marL="628650" lvl="1" indent="-171450">
              <a:buFont typeface="Arial" panose="020B0604020202020204" pitchFamily="34" charset="0"/>
              <a:buChar char="•"/>
            </a:pPr>
            <a:r>
              <a:rPr lang="en-US" baseline="0"/>
              <a:t>Require proof of vaccination (More detail on next slide)</a:t>
            </a:r>
          </a:p>
          <a:p>
            <a:pPr marL="1085850" lvl="2" indent="-171450">
              <a:buFont typeface="Arial" panose="020B0604020202020204" pitchFamily="34" charset="0"/>
              <a:buChar char="•"/>
            </a:pPr>
            <a:r>
              <a:rPr lang="en-US" baseline="0"/>
              <a:t>35% higher vaccination rate in August for the 17% of workers required to be vaccinated</a:t>
            </a:r>
          </a:p>
          <a:p>
            <a:pPr marL="1085850" lvl="2" indent="-171450">
              <a:buFont typeface="Arial" panose="020B0604020202020204" pitchFamily="34" charset="0"/>
              <a:buChar char="•"/>
            </a:pPr>
            <a:r>
              <a:rPr lang="en-US" baseline="0"/>
              <a:t>26% higher vaccination rate in December for the 32% of workers required to be vaccinated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1EA3F-A309-4C81-B39F-463417A7E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397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Risk-based assessment for implementing vaccine requirements (spectrum</a:t>
            </a:r>
            <a:r>
              <a:rPr lang="en-US" baseline="0"/>
              <a:t> of requirements on next slide)</a:t>
            </a:r>
          </a:p>
          <a:p>
            <a:pPr marL="171450" indent="-171450">
              <a:buFont typeface="Arial" panose="020B0604020202020204" pitchFamily="34" charset="0"/>
              <a:buChar char="•"/>
            </a:pPr>
            <a:r>
              <a:rPr lang="en-US" baseline="0"/>
              <a:t>Include boosters in requirement</a:t>
            </a:r>
          </a:p>
          <a:p>
            <a:pPr marL="628650" lvl="1" indent="-171450">
              <a:buFont typeface="Arial" panose="020B0604020202020204" pitchFamily="34" charset="0"/>
              <a:buChar char="•"/>
            </a:pPr>
            <a:r>
              <a:rPr lang="en-US" baseline="0"/>
              <a:t>Offers more protection </a:t>
            </a:r>
          </a:p>
          <a:p>
            <a:pPr marL="628650" lvl="1" indent="-171450">
              <a:buFont typeface="Arial" panose="020B0604020202020204" pitchFamily="34" charset="0"/>
              <a:buChar char="•"/>
            </a:pPr>
            <a:r>
              <a:rPr lang="en-US" baseline="0"/>
              <a:t>SAFER studies are finding that people who have postponed getting vaccinated until their were required are less likely to want to get boosters</a:t>
            </a:r>
          </a:p>
          <a:p>
            <a:pPr marL="171450" lvl="0" indent="-171450">
              <a:buFont typeface="Arial" panose="020B0604020202020204" pitchFamily="34" charset="0"/>
              <a:buChar char="•"/>
            </a:pPr>
            <a:r>
              <a:rPr lang="en-US" baseline="0"/>
              <a:t>Educate workers: Latest worker survey found that simply being shown fact-based information countering common vaccine myths (disinformation) significantly reduced vaccine hesitancy among the moveable middle: workers who were somewhat unlikely to somewhat likely to get vaccinated before being shown this information</a:t>
            </a:r>
          </a:p>
          <a:p>
            <a:pPr marL="171450" lvl="0" indent="-171450">
              <a:buFont typeface="Arial" panose="020B0604020202020204" pitchFamily="34" charset="0"/>
              <a:buChar char="•"/>
            </a:pPr>
            <a:r>
              <a:rPr lang="en-US" baseline="0"/>
              <a:t>Make the vaccine easily accessible, remove barriers: Workers who are given the time and support to make vaccination appointments, travel to appointments, or offered onsite vaccination at their workplace (</a:t>
            </a:r>
            <a:r>
              <a:rPr lang="en-US" baseline="0">
                <a:sym typeface="Wingdings" panose="05000000000000000000" pitchFamily="2" charset="2"/>
              </a:rPr>
              <a:t> most effective and most requested by workers) are more likely to get vaccinated</a:t>
            </a:r>
          </a:p>
          <a:p>
            <a:pPr marL="171450" lvl="0" indent="-171450">
              <a:buFont typeface="Arial" panose="020B0604020202020204" pitchFamily="34" charset="0"/>
              <a:buChar char="•"/>
            </a:pPr>
            <a:r>
              <a:rPr lang="en-US" baseline="0">
                <a:sym typeface="Wingdings" panose="05000000000000000000" pitchFamily="2" charset="2"/>
              </a:rPr>
              <a:t>If a worker can’t or won’t get vaccinated, implement the control measure associated with lowest case rates next to vaccination: regular and frequent testing</a:t>
            </a:r>
          </a:p>
          <a:p>
            <a:pPr marL="628650" lvl="1" indent="-171450">
              <a:buFont typeface="Arial" panose="020B0604020202020204" pitchFamily="34" charset="0"/>
              <a:buChar char="•"/>
            </a:pPr>
            <a:r>
              <a:rPr lang="en-US" baseline="0">
                <a:sym typeface="Wingdings" panose="05000000000000000000" pitchFamily="2" charset="2"/>
              </a:rPr>
              <a:t>Consider screening testing of vaccinated workers to identify asymptomatic breakthrough infections</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1EA3F-A309-4C81-B39F-463417A7E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234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Risk-based approach:</a:t>
            </a:r>
          </a:p>
          <a:p>
            <a:pPr marL="171450" indent="-171450">
              <a:buFont typeface="Arial" panose="020B0604020202020204" pitchFamily="34" charset="0"/>
              <a:buChar char="•"/>
            </a:pPr>
            <a:r>
              <a:rPr lang="en-US"/>
              <a:t>Consider</a:t>
            </a:r>
            <a:r>
              <a:rPr lang="en-US" baseline="0"/>
              <a:t> what is best for your workplace based on amount of in-person interaction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1EA3F-A309-4C81-B39F-463417A7E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59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Of employers currently requiring vaccination, about a third extend this to contractors, remote workers, or visitors</a:t>
            </a:r>
          </a:p>
          <a:p>
            <a:pPr marL="171450" indent="-171450">
              <a:buFont typeface="Arial" panose="020B0604020202020204" pitchFamily="34" charset="0"/>
              <a:buChar char="•"/>
            </a:pPr>
            <a:r>
              <a:rPr lang="en-US"/>
              <a:t>Consider extending vaccine requirements to contractors and visitors</a:t>
            </a:r>
            <a:r>
              <a:rPr lang="en-US" baseline="0"/>
              <a:t> to further reduce risk to all workers and guests</a:t>
            </a:r>
          </a:p>
          <a:p>
            <a:pPr marL="171450" indent="-171450">
              <a:buFont typeface="Arial" panose="020B0604020202020204" pitchFamily="34" charset="0"/>
              <a:buChar char="•"/>
            </a:pPr>
            <a:r>
              <a:rPr lang="en-US" baseline="0"/>
              <a:t>Extending requirements to remote workers will help reduce overall risk in the communities where your workers and their families live</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1EA3F-A309-4C81-B39F-463417A7E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5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Many organizations interviewed and surveyed had hiring and retention as a top concern due to labor shortages (more about considerations</a:t>
            </a:r>
            <a:r>
              <a:rPr lang="en-US" baseline="0"/>
              <a:t> for remote workers</a:t>
            </a:r>
            <a:r>
              <a:rPr lang="en-US"/>
              <a:t> on next slide)</a:t>
            </a:r>
          </a:p>
          <a:p>
            <a:pPr marL="171450" indent="-171450">
              <a:buFont typeface="Arial" panose="020B0604020202020204" pitchFamily="34" charset="0"/>
              <a:buChar char="•"/>
            </a:pPr>
            <a:r>
              <a:rPr lang="en-US"/>
              <a:t>Future trends among organizations is expanding remote work and reducing business travel</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1EA3F-A309-4C81-B39F-463417A7E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867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9843" y="2250219"/>
            <a:ext cx="8077199" cy="1026589"/>
          </a:xfrm>
          <a:prstGeom prst="rect">
            <a:avLst/>
          </a:prstGeom>
        </p:spPr>
        <p:txBody>
          <a:bodyPr/>
          <a:lstStyle>
            <a:lvl1pPr>
              <a:defRPr b="1" i="0">
                <a:solidFill>
                  <a:srgbClr val="F8F8F8"/>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Subtitle 2"/>
          <p:cNvSpPr>
            <a:spLocks noGrp="1"/>
          </p:cNvSpPr>
          <p:nvPr>
            <p:ph type="subTitle" idx="1"/>
          </p:nvPr>
        </p:nvSpPr>
        <p:spPr>
          <a:xfrm>
            <a:off x="1371600" y="3491119"/>
            <a:ext cx="6400800" cy="131445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TextBox 8">
            <a:extLst>
              <a:ext uri="{FF2B5EF4-FFF2-40B4-BE49-F238E27FC236}">
                <a16:creationId xmlns:a16="http://schemas.microsoft.com/office/drawing/2014/main" id="{31A5FB17-D3FE-8B4C-892A-4E155C039122}"/>
              </a:ext>
            </a:extLst>
          </p:cNvPr>
          <p:cNvSpPr txBox="1"/>
          <p:nvPr userDrawn="1"/>
        </p:nvSpPr>
        <p:spPr>
          <a:xfrm>
            <a:off x="6723343" y="4839364"/>
            <a:ext cx="1455726" cy="200055"/>
          </a:xfrm>
          <a:prstGeom prst="rect">
            <a:avLst/>
          </a:prstGeom>
          <a:noFill/>
        </p:spPr>
        <p:txBody>
          <a:bodyPr wrap="square" rtlCol="0">
            <a:spAutoFit/>
          </a:bodyPr>
          <a:lstStyle/>
          <a:p>
            <a:r>
              <a:rPr lang="en-US" sz="700">
                <a:solidFill>
                  <a:srgbClr val="92D050"/>
                </a:solidFill>
              </a:rPr>
              <a:t>©2020 National Safety Council</a:t>
            </a:r>
          </a:p>
        </p:txBody>
      </p:sp>
      <p:sp>
        <p:nvSpPr>
          <p:cNvPr id="7" name="TextBox 6">
            <a:extLst>
              <a:ext uri="{FF2B5EF4-FFF2-40B4-BE49-F238E27FC236}">
                <a16:creationId xmlns:a16="http://schemas.microsoft.com/office/drawing/2014/main" id="{A24393EE-C035-E343-B71D-C399DA51E06A}"/>
              </a:ext>
            </a:extLst>
          </p:cNvPr>
          <p:cNvSpPr txBox="1"/>
          <p:nvPr userDrawn="1"/>
        </p:nvSpPr>
        <p:spPr>
          <a:xfrm>
            <a:off x="5817542" y="4839364"/>
            <a:ext cx="1455726" cy="200055"/>
          </a:xfrm>
          <a:prstGeom prst="rect">
            <a:avLst/>
          </a:prstGeom>
          <a:noFill/>
        </p:spPr>
        <p:txBody>
          <a:bodyPr wrap="square" rtlCol="0">
            <a:spAutoFit/>
          </a:bodyPr>
          <a:lstStyle/>
          <a:p>
            <a:r>
              <a:rPr lang="en-US" sz="700">
                <a:solidFill>
                  <a:srgbClr val="92D050"/>
                </a:solidFill>
              </a:rPr>
              <a:t>CONFIDENTIAL</a:t>
            </a:r>
          </a:p>
        </p:txBody>
      </p:sp>
    </p:spTree>
    <p:extLst>
      <p:ext uri="{BB962C8B-B14F-4D97-AF65-F5344CB8AC3E}">
        <p14:creationId xmlns:p14="http://schemas.microsoft.com/office/powerpoint/2010/main" val="65900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A932-863E-DA4C-8B4C-654EACA9B696}"/>
              </a:ext>
            </a:extLst>
          </p:cNvPr>
          <p:cNvSpPr>
            <a:spLocks noGrp="1"/>
          </p:cNvSpPr>
          <p:nvPr>
            <p:ph type="title"/>
          </p:nvPr>
        </p:nvSpPr>
        <p:spPr>
          <a:xfrm>
            <a:off x="628649" y="274638"/>
            <a:ext cx="7945507" cy="993775"/>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99FD2F3-C54F-4C4E-A58D-5220508FC9F5}"/>
              </a:ext>
            </a:extLst>
          </p:cNvPr>
          <p:cNvSpPr>
            <a:spLocks noGrp="1"/>
          </p:cNvSpPr>
          <p:nvPr>
            <p:ph idx="1"/>
          </p:nvPr>
        </p:nvSpPr>
        <p:spPr>
          <a:xfrm>
            <a:off x="628650" y="1370013"/>
            <a:ext cx="7886700" cy="3262312"/>
          </a:xfrm>
          <a:prstGeom prst="rect">
            <a:avLst/>
          </a:prstGeom>
        </p:spPr>
        <p:txBody>
          <a:bodyPr/>
          <a:lstStyle>
            <a:lvl1pPr>
              <a:defRPr>
                <a:latin typeface="Arial" panose="020B0604020202020204" pitchFamily="34" charset="0"/>
                <a:ea typeface="Roboto" panose="02000000000000000000" pitchFamily="2" charset="0"/>
                <a:cs typeface="Arial" panose="020B0604020202020204" pitchFamily="34" charset="0"/>
              </a:defRPr>
            </a:lvl1pPr>
            <a:lvl2pPr>
              <a:defRPr>
                <a:latin typeface="Arial" panose="020B0604020202020204" pitchFamily="34" charset="0"/>
                <a:ea typeface="Roboto" panose="02000000000000000000" pitchFamily="2" charset="0"/>
                <a:cs typeface="Arial" panose="020B0604020202020204" pitchFamily="34" charset="0"/>
              </a:defRPr>
            </a:lvl2pPr>
            <a:lvl3pPr>
              <a:defRPr>
                <a:latin typeface="Arial" panose="020B0604020202020204" pitchFamily="34" charset="0"/>
                <a:ea typeface="Roboto" panose="02000000000000000000" pitchFamily="2" charset="0"/>
                <a:cs typeface="Arial" panose="020B0604020202020204" pitchFamily="34" charset="0"/>
              </a:defRPr>
            </a:lvl3pPr>
            <a:lvl4pPr>
              <a:defRPr>
                <a:latin typeface="Arial" panose="020B0604020202020204" pitchFamily="34" charset="0"/>
                <a:ea typeface="Roboto" panose="02000000000000000000" pitchFamily="2" charset="0"/>
                <a:cs typeface="Arial" panose="020B0604020202020204" pitchFamily="34" charset="0"/>
              </a:defRPr>
            </a:lvl4pPr>
            <a:lvl5pPr>
              <a:defRPr>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5617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0BC1-22DD-1746-8305-00E3EB91D723}"/>
              </a:ext>
            </a:extLst>
          </p:cNvPr>
          <p:cNvSpPr>
            <a:spLocks noGrp="1"/>
          </p:cNvSpPr>
          <p:nvPr>
            <p:ph type="title"/>
          </p:nvPr>
        </p:nvSpPr>
        <p:spPr>
          <a:xfrm>
            <a:off x="628649" y="274638"/>
            <a:ext cx="7945507" cy="993775"/>
          </a:xfrm>
          <a:prstGeom prst="rect">
            <a:avLst/>
          </a:prstGeo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7866CF-4F38-B84B-A57B-3019B5CCE45D}"/>
              </a:ext>
            </a:extLst>
          </p:cNvPr>
          <p:cNvSpPr>
            <a:spLocks noGrp="1"/>
          </p:cNvSpPr>
          <p:nvPr>
            <p:ph sz="half" idx="1"/>
          </p:nvPr>
        </p:nvSpPr>
        <p:spPr>
          <a:xfrm>
            <a:off x="628650" y="1370013"/>
            <a:ext cx="3867150" cy="3262312"/>
          </a:xfrm>
          <a:prstGeom prst="rect">
            <a:avLst/>
          </a:prstGeom>
        </p:spPr>
        <p:txBody>
          <a:bodyPr/>
          <a:lstStyle>
            <a:lvl1pPr>
              <a:defRPr>
                <a:latin typeface="Arial" panose="020B0604020202020204" pitchFamily="34" charset="0"/>
                <a:ea typeface="Roboto" panose="02000000000000000000" pitchFamily="2" charset="0"/>
                <a:cs typeface="Arial" panose="020B0604020202020204" pitchFamily="34" charset="0"/>
              </a:defRPr>
            </a:lvl1pPr>
            <a:lvl2pPr>
              <a:defRPr>
                <a:latin typeface="Arial" panose="020B0604020202020204" pitchFamily="34" charset="0"/>
                <a:ea typeface="Roboto" panose="02000000000000000000" pitchFamily="2" charset="0"/>
                <a:cs typeface="Arial" panose="020B0604020202020204" pitchFamily="34" charset="0"/>
              </a:defRPr>
            </a:lvl2pPr>
            <a:lvl3pPr>
              <a:defRPr>
                <a:latin typeface="Arial" panose="020B0604020202020204" pitchFamily="34" charset="0"/>
                <a:ea typeface="Roboto" panose="02000000000000000000" pitchFamily="2" charset="0"/>
                <a:cs typeface="Arial" panose="020B0604020202020204" pitchFamily="34" charset="0"/>
              </a:defRPr>
            </a:lvl3pPr>
            <a:lvl4pPr>
              <a:defRPr>
                <a:latin typeface="Arial" panose="020B0604020202020204" pitchFamily="34" charset="0"/>
                <a:ea typeface="Roboto" panose="02000000000000000000" pitchFamily="2" charset="0"/>
                <a:cs typeface="Arial" panose="020B0604020202020204" pitchFamily="34" charset="0"/>
              </a:defRPr>
            </a:lvl4pPr>
            <a:lvl5pPr>
              <a:defRPr>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6B0B79-CDEC-284A-9330-AE721F4EEBCD}"/>
              </a:ext>
            </a:extLst>
          </p:cNvPr>
          <p:cNvSpPr>
            <a:spLocks noGrp="1"/>
          </p:cNvSpPr>
          <p:nvPr>
            <p:ph sz="half" idx="2"/>
          </p:nvPr>
        </p:nvSpPr>
        <p:spPr>
          <a:xfrm>
            <a:off x="4648200" y="1370013"/>
            <a:ext cx="3867150" cy="3262312"/>
          </a:xfrm>
          <a:prstGeom prst="rect">
            <a:avLst/>
          </a:prstGeom>
        </p:spPr>
        <p:txBody>
          <a:bodyPr/>
          <a:lstStyle>
            <a:lvl1pPr>
              <a:defRPr>
                <a:latin typeface="Arial" panose="020B0604020202020204" pitchFamily="34" charset="0"/>
                <a:ea typeface="Roboto" panose="02000000000000000000" pitchFamily="2" charset="0"/>
                <a:cs typeface="Arial" panose="020B0604020202020204" pitchFamily="34" charset="0"/>
              </a:defRPr>
            </a:lvl1pPr>
            <a:lvl2pPr>
              <a:defRPr>
                <a:latin typeface="Arial" panose="020B0604020202020204" pitchFamily="34" charset="0"/>
                <a:ea typeface="Roboto" panose="02000000000000000000" pitchFamily="2" charset="0"/>
                <a:cs typeface="Arial" panose="020B0604020202020204" pitchFamily="34" charset="0"/>
              </a:defRPr>
            </a:lvl2pPr>
            <a:lvl3pPr>
              <a:defRPr>
                <a:latin typeface="Arial" panose="020B0604020202020204" pitchFamily="34" charset="0"/>
                <a:ea typeface="Roboto" panose="02000000000000000000" pitchFamily="2" charset="0"/>
                <a:cs typeface="Arial" panose="020B0604020202020204" pitchFamily="34" charset="0"/>
              </a:defRPr>
            </a:lvl3pPr>
            <a:lvl4pPr>
              <a:defRPr>
                <a:latin typeface="Arial" panose="020B0604020202020204" pitchFamily="34" charset="0"/>
                <a:ea typeface="Roboto" panose="02000000000000000000" pitchFamily="2" charset="0"/>
                <a:cs typeface="Arial" panose="020B0604020202020204" pitchFamily="34" charset="0"/>
              </a:defRPr>
            </a:lvl4pPr>
            <a:lvl5pPr>
              <a:defRPr>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620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AA442C-CD60-894F-9D25-57AED7C9BA97}"/>
              </a:ext>
            </a:extLst>
          </p:cNvPr>
          <p:cNvSpPr>
            <a:spLocks noGrp="1"/>
          </p:cNvSpPr>
          <p:nvPr>
            <p:ph type="title"/>
          </p:nvPr>
        </p:nvSpPr>
        <p:spPr>
          <a:xfrm>
            <a:off x="628650" y="299576"/>
            <a:ext cx="4022863" cy="993775"/>
          </a:xfrm>
          <a:prstGeom prst="rect">
            <a:avLst/>
          </a:prstGeom>
        </p:spPr>
        <p:txBody>
          <a:bodyPr vert="horz" lIns="91440" tIns="45720" rIns="91440" bIns="45720" rtlCol="0" anchor="ctr">
            <a:normAutofit/>
          </a:bodyPr>
          <a:lstStyle>
            <a:lvl1pPr>
              <a:defRPr sz="3600">
                <a:solidFill>
                  <a:schemeClr val="accent1"/>
                </a:solidFill>
                <a:latin typeface="Roboto" panose="02000000000000000000" pitchFamily="2" charset="0"/>
                <a:ea typeface="Roboto" panose="02000000000000000000" pitchFamily="2"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1B4C82E-1498-C544-8443-DA8DB5919FA1}"/>
              </a:ext>
            </a:extLst>
          </p:cNvPr>
          <p:cNvSpPr>
            <a:spLocks noGrp="1"/>
          </p:cNvSpPr>
          <p:nvPr>
            <p:ph idx="1"/>
          </p:nvPr>
        </p:nvSpPr>
        <p:spPr>
          <a:xfrm>
            <a:off x="628650" y="1370013"/>
            <a:ext cx="4022863" cy="3262312"/>
          </a:xfrm>
          <a:prstGeom prst="rect">
            <a:avLst/>
          </a:prstGeom>
        </p:spPr>
        <p:txBody>
          <a:bodyPr/>
          <a:lstStyle>
            <a:lvl1pPr>
              <a:defRPr>
                <a:solidFill>
                  <a:schemeClr val="accent5">
                    <a:lumMod val="10000"/>
                  </a:schemeClr>
                </a:solidFill>
              </a:defRPr>
            </a:lvl1pPr>
            <a:lvl2pPr>
              <a:defRPr>
                <a:solidFill>
                  <a:schemeClr val="accent5">
                    <a:lumMod val="10000"/>
                  </a:schemeClr>
                </a:solidFill>
              </a:defRPr>
            </a:lvl2pPr>
            <a:lvl3pPr>
              <a:defRPr>
                <a:solidFill>
                  <a:schemeClr val="accent5">
                    <a:lumMod val="10000"/>
                  </a:schemeClr>
                </a:solidFill>
              </a:defRPr>
            </a:lvl3pPr>
            <a:lvl4pPr>
              <a:defRPr>
                <a:solidFill>
                  <a:schemeClr val="accent5">
                    <a:lumMod val="10000"/>
                  </a:schemeClr>
                </a:solidFill>
              </a:defRPr>
            </a:lvl4pPr>
            <a:lvl5pPr>
              <a:defRPr>
                <a:solidFill>
                  <a:schemeClr val="accent5">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544E223D-FD6F-AD40-AEA8-77FBDBC88B88}"/>
              </a:ext>
            </a:extLst>
          </p:cNvPr>
          <p:cNvSpPr>
            <a:spLocks noGrp="1"/>
          </p:cNvSpPr>
          <p:nvPr>
            <p:ph idx="10"/>
          </p:nvPr>
        </p:nvSpPr>
        <p:spPr>
          <a:xfrm>
            <a:off x="5431692" y="1370013"/>
            <a:ext cx="3712308" cy="3262312"/>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3326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72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27568F-B7AC-1D4B-9C9D-E774CE50AC99}"/>
              </a:ext>
            </a:extLst>
          </p:cNvPr>
          <p:cNvSpPr>
            <a:spLocks noGrp="1"/>
          </p:cNvSpPr>
          <p:nvPr>
            <p:ph type="title"/>
          </p:nvPr>
        </p:nvSpPr>
        <p:spPr>
          <a:xfrm>
            <a:off x="5057527" y="402943"/>
            <a:ext cx="4022863" cy="993775"/>
          </a:xfrm>
          <a:prstGeom prst="rect">
            <a:avLst/>
          </a:prstGeom>
        </p:spPr>
        <p:txBody>
          <a:bodyPr vert="horz" lIns="91440" tIns="45720" rIns="91440" bIns="45720" rtlCol="0" anchor="ctr">
            <a:normAutofit/>
          </a:bodyPr>
          <a:lstStyle>
            <a:lvl1pPr>
              <a:defRPr sz="3600">
                <a:solidFill>
                  <a:schemeClr val="accent1"/>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E2F76977-2975-C944-8E22-F2C8FD57A4AF}"/>
              </a:ext>
            </a:extLst>
          </p:cNvPr>
          <p:cNvSpPr>
            <a:spLocks noGrp="1"/>
          </p:cNvSpPr>
          <p:nvPr>
            <p:ph idx="1"/>
          </p:nvPr>
        </p:nvSpPr>
        <p:spPr>
          <a:xfrm>
            <a:off x="5057527" y="1473380"/>
            <a:ext cx="4022863" cy="3262312"/>
          </a:xfrm>
          <a:prstGeom prst="rect">
            <a:avLst/>
          </a:prstGeom>
        </p:spPr>
        <p:txBody>
          <a:bodyPr vert="horz" lIns="91440" tIns="45720" rIns="91440" bIns="45720" rtlCol="0">
            <a:normAutofit/>
          </a:bodyPr>
          <a:lstStyle>
            <a:lvl1pPr>
              <a:defRPr>
                <a:solidFill>
                  <a:schemeClr val="accent5">
                    <a:lumMod val="10000"/>
                  </a:schemeClr>
                </a:solidFill>
                <a:latin typeface="Arial" panose="020B0604020202020204" pitchFamily="34" charset="0"/>
                <a:cs typeface="Arial" panose="020B0604020202020204" pitchFamily="34" charset="0"/>
              </a:defRPr>
            </a:lvl1pPr>
            <a:lvl2pPr>
              <a:defRPr>
                <a:solidFill>
                  <a:schemeClr val="accent5">
                    <a:lumMod val="10000"/>
                  </a:schemeClr>
                </a:solidFill>
                <a:latin typeface="Arial" panose="020B0604020202020204" pitchFamily="34" charset="0"/>
                <a:cs typeface="Arial" panose="020B0604020202020204" pitchFamily="34" charset="0"/>
              </a:defRPr>
            </a:lvl2pPr>
            <a:lvl3pPr>
              <a:defRPr>
                <a:solidFill>
                  <a:schemeClr val="accent5">
                    <a:lumMod val="10000"/>
                  </a:schemeClr>
                </a:solidFill>
                <a:latin typeface="Arial" panose="020B0604020202020204" pitchFamily="34" charset="0"/>
                <a:cs typeface="Arial" panose="020B0604020202020204" pitchFamily="34" charset="0"/>
              </a:defRPr>
            </a:lvl3pPr>
            <a:lvl4pPr>
              <a:defRPr>
                <a:solidFill>
                  <a:schemeClr val="accent5">
                    <a:lumMod val="10000"/>
                  </a:schemeClr>
                </a:solidFill>
                <a:latin typeface="Arial" panose="020B0604020202020204" pitchFamily="34" charset="0"/>
                <a:cs typeface="Arial" panose="020B0604020202020204" pitchFamily="34" charset="0"/>
              </a:defRPr>
            </a:lvl4pPr>
            <a:lvl5pPr>
              <a:defRPr>
                <a:solidFill>
                  <a:schemeClr val="accent5">
                    <a:lumMod val="10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A8016018-1283-664E-993A-E027841B7ECF}"/>
              </a:ext>
            </a:extLst>
          </p:cNvPr>
          <p:cNvSpPr>
            <a:spLocks noGrp="1"/>
          </p:cNvSpPr>
          <p:nvPr>
            <p:ph idx="10"/>
          </p:nvPr>
        </p:nvSpPr>
        <p:spPr>
          <a:xfrm>
            <a:off x="486852" y="1473380"/>
            <a:ext cx="4022863" cy="3262312"/>
          </a:xfrm>
          <a:prstGeom prst="rect">
            <a:avLst/>
          </a:prstGeom>
        </p:spPr>
        <p:txBody>
          <a:bodyPr vert="horz" lIns="91440" tIns="45720" rIns="91440" bIns="45720" rtlCol="0">
            <a:normAutofit/>
          </a:bodyPr>
          <a:lstStyle>
            <a:lvl1pPr>
              <a:defRPr>
                <a:solidFill>
                  <a:srgbClr val="F8F8F8"/>
                </a:solidFill>
                <a:latin typeface="Arial" panose="020B0604020202020204" pitchFamily="34" charset="0"/>
                <a:cs typeface="Arial" panose="020B0604020202020204" pitchFamily="34" charset="0"/>
              </a:defRPr>
            </a:lvl1pPr>
            <a:lvl2pPr>
              <a:defRPr>
                <a:solidFill>
                  <a:srgbClr val="F8F8F8"/>
                </a:solidFill>
                <a:latin typeface="Arial" panose="020B0604020202020204" pitchFamily="34" charset="0"/>
                <a:cs typeface="Arial" panose="020B0604020202020204" pitchFamily="34" charset="0"/>
              </a:defRPr>
            </a:lvl2pPr>
            <a:lvl3pPr>
              <a:defRPr>
                <a:solidFill>
                  <a:srgbClr val="F8F8F8"/>
                </a:solidFill>
                <a:latin typeface="Arial" panose="020B0604020202020204" pitchFamily="34" charset="0"/>
                <a:cs typeface="Arial" panose="020B0604020202020204" pitchFamily="34" charset="0"/>
              </a:defRPr>
            </a:lvl3pPr>
            <a:lvl4pPr>
              <a:defRPr>
                <a:solidFill>
                  <a:srgbClr val="F8F8F8"/>
                </a:solidFill>
                <a:latin typeface="Arial" panose="020B0604020202020204" pitchFamily="34" charset="0"/>
                <a:cs typeface="Arial" panose="020B0604020202020204" pitchFamily="34" charset="0"/>
              </a:defRPr>
            </a:lvl4pPr>
            <a:lvl5pPr>
              <a:defRPr>
                <a:solidFill>
                  <a:srgbClr val="F8F8F8"/>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749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CFDF07-545B-534A-981A-678E83F0EF26}"/>
              </a:ext>
            </a:extLst>
          </p:cNvPr>
          <p:cNvSpPr>
            <a:spLocks noGrp="1"/>
          </p:cNvSpPr>
          <p:nvPr>
            <p:ph type="title"/>
          </p:nvPr>
        </p:nvSpPr>
        <p:spPr>
          <a:xfrm>
            <a:off x="4979337" y="299576"/>
            <a:ext cx="4022863" cy="993775"/>
          </a:xfrm>
          <a:prstGeom prst="rect">
            <a:avLst/>
          </a:prstGeom>
        </p:spPr>
        <p:txBody>
          <a:bodyPr vert="horz" lIns="91440" tIns="45720" rIns="91440" bIns="45720" rtlCol="0" anchor="ctr">
            <a:normAutofit/>
          </a:bodyPr>
          <a:lstStyle>
            <a:lvl1pPr>
              <a:defRPr sz="3600">
                <a:solidFill>
                  <a:schemeClr val="accent3"/>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8E87BCCD-4779-AB4C-8F8B-C27775585392}"/>
              </a:ext>
            </a:extLst>
          </p:cNvPr>
          <p:cNvSpPr>
            <a:spLocks noGrp="1"/>
          </p:cNvSpPr>
          <p:nvPr>
            <p:ph idx="1"/>
          </p:nvPr>
        </p:nvSpPr>
        <p:spPr>
          <a:xfrm>
            <a:off x="143620" y="1370013"/>
            <a:ext cx="4022863" cy="3262312"/>
          </a:xfrm>
          <a:prstGeom prst="rect">
            <a:avLst/>
          </a:prstGeom>
        </p:spPr>
        <p:txBody>
          <a:bodyPr vert="horz" lIns="91440" tIns="45720" rIns="91440" bIns="45720" rtlCol="0">
            <a:normAutofit/>
          </a:bodyPr>
          <a:lstStyle>
            <a:lvl1pPr>
              <a:defRPr>
                <a:solidFill>
                  <a:schemeClr val="accent5">
                    <a:lumMod val="10000"/>
                  </a:schemeClr>
                </a:solidFill>
                <a:latin typeface="Arial" panose="020B0604020202020204" pitchFamily="34" charset="0"/>
                <a:cs typeface="Arial" panose="020B0604020202020204" pitchFamily="34" charset="0"/>
              </a:defRPr>
            </a:lvl1pPr>
            <a:lvl2pPr>
              <a:defRPr>
                <a:solidFill>
                  <a:schemeClr val="accent5">
                    <a:lumMod val="10000"/>
                  </a:schemeClr>
                </a:solidFill>
                <a:latin typeface="Arial" panose="020B0604020202020204" pitchFamily="34" charset="0"/>
                <a:cs typeface="Arial" panose="020B0604020202020204" pitchFamily="34" charset="0"/>
              </a:defRPr>
            </a:lvl2pPr>
            <a:lvl3pPr>
              <a:defRPr>
                <a:solidFill>
                  <a:schemeClr val="accent5">
                    <a:lumMod val="10000"/>
                  </a:schemeClr>
                </a:solidFill>
                <a:latin typeface="Arial" panose="020B0604020202020204" pitchFamily="34" charset="0"/>
                <a:cs typeface="Arial" panose="020B0604020202020204" pitchFamily="34" charset="0"/>
              </a:defRPr>
            </a:lvl3pPr>
            <a:lvl4pPr>
              <a:defRPr>
                <a:solidFill>
                  <a:schemeClr val="accent5">
                    <a:lumMod val="10000"/>
                  </a:schemeClr>
                </a:solidFill>
                <a:latin typeface="Arial" panose="020B0604020202020204" pitchFamily="34" charset="0"/>
                <a:cs typeface="Arial" panose="020B0604020202020204" pitchFamily="34" charset="0"/>
              </a:defRPr>
            </a:lvl4pPr>
            <a:lvl5pPr>
              <a:defRPr>
                <a:solidFill>
                  <a:schemeClr val="accent5">
                    <a:lumMod val="10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E439D9BA-A174-D147-92B1-6571C71BBD8F}"/>
              </a:ext>
            </a:extLst>
          </p:cNvPr>
          <p:cNvSpPr>
            <a:spLocks noGrp="1"/>
          </p:cNvSpPr>
          <p:nvPr>
            <p:ph idx="10"/>
          </p:nvPr>
        </p:nvSpPr>
        <p:spPr>
          <a:xfrm>
            <a:off x="4979338" y="1370013"/>
            <a:ext cx="4022863" cy="3262312"/>
          </a:xfrm>
          <a:prstGeom prst="rect">
            <a:avLst/>
          </a:prstGeom>
        </p:spPr>
        <p:txBody>
          <a:bodyPr vert="horz" lIns="91440" tIns="45720" rIns="91440" bIns="45720" rtlCol="0">
            <a:normAutofit/>
          </a:bodyPr>
          <a:lstStyle>
            <a:lvl1pPr>
              <a:defRPr>
                <a:solidFill>
                  <a:schemeClr val="accent5"/>
                </a:solidFill>
                <a:latin typeface="Arial" panose="020B0604020202020204" pitchFamily="34" charset="0"/>
                <a:cs typeface="Arial" panose="020B0604020202020204" pitchFamily="34" charset="0"/>
              </a:defRPr>
            </a:lvl1pPr>
            <a:lvl2pPr>
              <a:defRPr>
                <a:solidFill>
                  <a:schemeClr val="accent5"/>
                </a:solidFill>
                <a:latin typeface="Arial" panose="020B0604020202020204" pitchFamily="34" charset="0"/>
                <a:cs typeface="Arial" panose="020B0604020202020204" pitchFamily="34" charset="0"/>
              </a:defRPr>
            </a:lvl2pPr>
            <a:lvl3pPr>
              <a:defRPr>
                <a:solidFill>
                  <a:schemeClr val="accent5"/>
                </a:solidFill>
                <a:latin typeface="Arial" panose="020B0604020202020204" pitchFamily="34" charset="0"/>
                <a:cs typeface="Arial" panose="020B0604020202020204" pitchFamily="34" charset="0"/>
              </a:defRPr>
            </a:lvl3pPr>
            <a:lvl4pPr>
              <a:defRPr>
                <a:solidFill>
                  <a:schemeClr val="accent5"/>
                </a:solidFill>
                <a:latin typeface="Arial" panose="020B0604020202020204" pitchFamily="34" charset="0"/>
                <a:cs typeface="Arial" panose="020B0604020202020204" pitchFamily="34" charset="0"/>
              </a:defRPr>
            </a:lvl4pPr>
            <a:lvl5pPr>
              <a:defRPr>
                <a:solidFill>
                  <a:schemeClr val="accent5"/>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9992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2521-A925-B84A-9560-CD10CA8B1121}"/>
              </a:ext>
            </a:extLst>
          </p:cNvPr>
          <p:cNvSpPr>
            <a:spLocks noGrp="1"/>
          </p:cNvSpPr>
          <p:nvPr>
            <p:ph type="title"/>
          </p:nvPr>
        </p:nvSpPr>
        <p:spPr>
          <a:xfrm>
            <a:off x="628649" y="274638"/>
            <a:ext cx="7945507" cy="993775"/>
          </a:xfrm>
          <a:prstGeom prst="rect">
            <a:avLst/>
          </a:prstGeom>
        </p:spPr>
        <p:txBody>
          <a:bodyPr anchor="ctr"/>
          <a:lstStyle>
            <a:lvl1pPr>
              <a:defRPr sz="4000">
                <a:solidFill>
                  <a:schemeClr val="accent1"/>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DC44684-9759-FD46-A618-8429D8FB3CD4}"/>
              </a:ext>
            </a:extLst>
          </p:cNvPr>
          <p:cNvSpPr>
            <a:spLocks noGrp="1"/>
          </p:cNvSpPr>
          <p:nvPr>
            <p:ph idx="1"/>
          </p:nvPr>
        </p:nvSpPr>
        <p:spPr>
          <a:xfrm>
            <a:off x="628650" y="1370013"/>
            <a:ext cx="7886700" cy="3262312"/>
          </a:xfrm>
          <a:prstGeom prst="rect">
            <a:avLst/>
          </a:prstGeom>
        </p:spPr>
        <p:txBody>
          <a:bodyPr/>
          <a:lstStyle>
            <a:lvl1pPr>
              <a:defRPr>
                <a:solidFill>
                  <a:schemeClr val="accent5">
                    <a:lumMod val="10000"/>
                  </a:schemeClr>
                </a:solidFill>
              </a:defRPr>
            </a:lvl1pPr>
            <a:lvl2pPr>
              <a:defRPr>
                <a:solidFill>
                  <a:schemeClr val="accent5">
                    <a:lumMod val="10000"/>
                  </a:schemeClr>
                </a:solidFill>
              </a:defRPr>
            </a:lvl2pPr>
            <a:lvl3pPr>
              <a:defRPr>
                <a:solidFill>
                  <a:schemeClr val="accent5">
                    <a:lumMod val="10000"/>
                  </a:schemeClr>
                </a:solidFill>
              </a:defRPr>
            </a:lvl3pPr>
            <a:lvl4pPr>
              <a:defRPr>
                <a:solidFill>
                  <a:schemeClr val="accent5">
                    <a:lumMod val="10000"/>
                  </a:schemeClr>
                </a:solidFill>
              </a:defRPr>
            </a:lvl4pPr>
            <a:lvl5pPr>
              <a:defRPr>
                <a:solidFill>
                  <a:schemeClr val="accent5">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0838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A67BD-E6CF-4BE5-9C0E-CE2AAAF702B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00331B4-5FAB-4AF1-B21A-4C502DDC100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CE0993A-E700-4B9A-B2F4-D978FAE0F76E}"/>
              </a:ext>
            </a:extLst>
          </p:cNvPr>
          <p:cNvSpPr>
            <a:spLocks noGrp="1"/>
          </p:cNvSpPr>
          <p:nvPr>
            <p:ph type="dt" sz="half" idx="10"/>
          </p:nvPr>
        </p:nvSpPr>
        <p:spPr/>
        <p:txBody>
          <a:bodyPr/>
          <a:lstStyle/>
          <a:p>
            <a:fld id="{33FFF74E-7375-4314-86D1-9D47C5AD9E95}" type="datetimeFigureOut">
              <a:rPr lang="en-US" smtClean="0"/>
              <a:t>2/3/2022</a:t>
            </a:fld>
            <a:endParaRPr lang="en-US"/>
          </a:p>
        </p:txBody>
      </p:sp>
      <p:sp>
        <p:nvSpPr>
          <p:cNvPr id="5" name="Footer Placeholder 4">
            <a:extLst>
              <a:ext uri="{FF2B5EF4-FFF2-40B4-BE49-F238E27FC236}">
                <a16:creationId xmlns:a16="http://schemas.microsoft.com/office/drawing/2014/main" id="{87B39441-449B-4A35-BE99-5CA298768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3450C-C6FD-4207-9C9D-21BD9D56D629}"/>
              </a:ext>
            </a:extLst>
          </p:cNvPr>
          <p:cNvSpPr>
            <a:spLocks noGrp="1"/>
          </p:cNvSpPr>
          <p:nvPr>
            <p:ph type="sldNum" sz="quarter" idx="12"/>
          </p:nvPr>
        </p:nvSpPr>
        <p:spPr/>
        <p:txBody>
          <a:bodyPr/>
          <a:lstStyle/>
          <a:p>
            <a:fld id="{7879DEBE-9E2F-4D7A-96B2-9794B4D3D74F}" type="slidenum">
              <a:rPr lang="en-US" smtClean="0"/>
              <a:t>‹#›</a:t>
            </a:fld>
            <a:endParaRPr lang="en-US"/>
          </a:p>
        </p:txBody>
      </p:sp>
    </p:spTree>
    <p:extLst>
      <p:ext uri="{BB962C8B-B14F-4D97-AF65-F5344CB8AC3E}">
        <p14:creationId xmlns:p14="http://schemas.microsoft.com/office/powerpoint/2010/main" val="422137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7943E-A8AE-4EAA-BE9D-FC1F062FED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7EB32E-7E36-4130-99B8-0971D459F4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BBBDE-336F-4252-A30A-B440FCBC4073}"/>
              </a:ext>
            </a:extLst>
          </p:cNvPr>
          <p:cNvSpPr>
            <a:spLocks noGrp="1"/>
          </p:cNvSpPr>
          <p:nvPr>
            <p:ph type="dt" sz="half" idx="10"/>
          </p:nvPr>
        </p:nvSpPr>
        <p:spPr/>
        <p:txBody>
          <a:bodyPr/>
          <a:lstStyle/>
          <a:p>
            <a:fld id="{33FFF74E-7375-4314-86D1-9D47C5AD9E95}" type="datetimeFigureOut">
              <a:rPr lang="en-US" smtClean="0"/>
              <a:t>2/3/2022</a:t>
            </a:fld>
            <a:endParaRPr lang="en-US"/>
          </a:p>
        </p:txBody>
      </p:sp>
      <p:sp>
        <p:nvSpPr>
          <p:cNvPr id="5" name="Footer Placeholder 4">
            <a:extLst>
              <a:ext uri="{FF2B5EF4-FFF2-40B4-BE49-F238E27FC236}">
                <a16:creationId xmlns:a16="http://schemas.microsoft.com/office/drawing/2014/main" id="{3A6069DF-A16F-4CCB-BE75-43B052B39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DCBFC-4D56-43F5-A316-042D104E8187}"/>
              </a:ext>
            </a:extLst>
          </p:cNvPr>
          <p:cNvSpPr>
            <a:spLocks noGrp="1"/>
          </p:cNvSpPr>
          <p:nvPr>
            <p:ph type="sldNum" sz="quarter" idx="12"/>
          </p:nvPr>
        </p:nvSpPr>
        <p:spPr/>
        <p:txBody>
          <a:bodyPr/>
          <a:lstStyle/>
          <a:p>
            <a:fld id="{7879DEBE-9E2F-4D7A-96B2-9794B4D3D74F}" type="slidenum">
              <a:rPr lang="en-US" smtClean="0"/>
              <a:t>‹#›</a:t>
            </a:fld>
            <a:endParaRPr lang="en-US"/>
          </a:p>
        </p:txBody>
      </p:sp>
    </p:spTree>
    <p:extLst>
      <p:ext uri="{BB962C8B-B14F-4D97-AF65-F5344CB8AC3E}">
        <p14:creationId xmlns:p14="http://schemas.microsoft.com/office/powerpoint/2010/main" val="182940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25E6-22B0-44F1-91A8-6357AEB97F3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DF2FB89-E37A-436F-B656-4E26959C2A1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EFEE06-DB06-4684-A43E-66127CB9A0A1}"/>
              </a:ext>
            </a:extLst>
          </p:cNvPr>
          <p:cNvSpPr>
            <a:spLocks noGrp="1"/>
          </p:cNvSpPr>
          <p:nvPr>
            <p:ph type="dt" sz="half" idx="10"/>
          </p:nvPr>
        </p:nvSpPr>
        <p:spPr/>
        <p:txBody>
          <a:bodyPr/>
          <a:lstStyle/>
          <a:p>
            <a:fld id="{33FFF74E-7375-4314-86D1-9D47C5AD9E95}" type="datetimeFigureOut">
              <a:rPr lang="en-US" smtClean="0"/>
              <a:t>2/3/2022</a:t>
            </a:fld>
            <a:endParaRPr lang="en-US"/>
          </a:p>
        </p:txBody>
      </p:sp>
      <p:sp>
        <p:nvSpPr>
          <p:cNvPr id="5" name="Footer Placeholder 4">
            <a:extLst>
              <a:ext uri="{FF2B5EF4-FFF2-40B4-BE49-F238E27FC236}">
                <a16:creationId xmlns:a16="http://schemas.microsoft.com/office/drawing/2014/main" id="{F1B7B04D-236C-4EED-80E1-8A98144F6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F5879-D868-4E00-AD7B-F9946C8DAB98}"/>
              </a:ext>
            </a:extLst>
          </p:cNvPr>
          <p:cNvSpPr>
            <a:spLocks noGrp="1"/>
          </p:cNvSpPr>
          <p:nvPr>
            <p:ph type="sldNum" sz="quarter" idx="12"/>
          </p:nvPr>
        </p:nvSpPr>
        <p:spPr/>
        <p:txBody>
          <a:bodyPr/>
          <a:lstStyle/>
          <a:p>
            <a:fld id="{7879DEBE-9E2F-4D7A-96B2-9794B4D3D74F}" type="slidenum">
              <a:rPr lang="en-US" smtClean="0"/>
              <a:t>‹#›</a:t>
            </a:fld>
            <a:endParaRPr lang="en-US"/>
          </a:p>
        </p:txBody>
      </p:sp>
    </p:spTree>
    <p:extLst>
      <p:ext uri="{BB962C8B-B14F-4D97-AF65-F5344CB8AC3E}">
        <p14:creationId xmlns:p14="http://schemas.microsoft.com/office/powerpoint/2010/main" val="1052225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5B9D-C3DF-DE4B-9B4F-7C0DA849AF4A}"/>
              </a:ext>
            </a:extLst>
          </p:cNvPr>
          <p:cNvSpPr>
            <a:spLocks noGrp="1"/>
          </p:cNvSpPr>
          <p:nvPr>
            <p:ph type="title"/>
          </p:nvPr>
        </p:nvSpPr>
        <p:spPr>
          <a:xfrm>
            <a:off x="628649" y="274638"/>
            <a:ext cx="7945507" cy="993775"/>
          </a:xfrm>
          <a:prstGeom prst="rect">
            <a:avLst/>
          </a:prstGeom>
        </p:spPr>
        <p:txBody>
          <a:bodyPr anchor="ctr"/>
          <a:lstStyle>
            <a:lvl1pPr>
              <a:defRPr>
                <a:solidFill>
                  <a:schemeClr val="accent1"/>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9A3BE71-BB56-DB49-A2AC-43C1DD68FB57}"/>
              </a:ext>
            </a:extLst>
          </p:cNvPr>
          <p:cNvSpPr>
            <a:spLocks noGrp="1"/>
          </p:cNvSpPr>
          <p:nvPr>
            <p:ph idx="1"/>
          </p:nvPr>
        </p:nvSpPr>
        <p:spPr>
          <a:xfrm>
            <a:off x="628650" y="1370013"/>
            <a:ext cx="7886700" cy="3262312"/>
          </a:xfrm>
          <a:prstGeom prst="rect">
            <a:avLst/>
          </a:prstGeom>
        </p:spPr>
        <p:txBody>
          <a:bodyPr/>
          <a:lstStyle>
            <a:lvl1pPr>
              <a:defRPr>
                <a:solidFill>
                  <a:schemeClr val="accent5">
                    <a:lumMod val="10000"/>
                  </a:schemeClr>
                </a:solidFill>
              </a:defRPr>
            </a:lvl1pPr>
            <a:lvl2pPr>
              <a:defRPr>
                <a:solidFill>
                  <a:schemeClr val="accent5">
                    <a:lumMod val="10000"/>
                  </a:schemeClr>
                </a:solidFill>
              </a:defRPr>
            </a:lvl2pPr>
            <a:lvl3pPr>
              <a:defRPr>
                <a:solidFill>
                  <a:schemeClr val="accent5">
                    <a:lumMod val="10000"/>
                  </a:schemeClr>
                </a:solidFill>
              </a:defRPr>
            </a:lvl3pPr>
            <a:lvl4pPr>
              <a:defRPr>
                <a:solidFill>
                  <a:schemeClr val="accent5">
                    <a:lumMod val="10000"/>
                  </a:schemeClr>
                </a:solidFill>
              </a:defRPr>
            </a:lvl4pPr>
            <a:lvl5pPr>
              <a:defRPr>
                <a:solidFill>
                  <a:schemeClr val="accent5">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947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A05FB-0A20-4981-95EF-5C862E3BD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FFA5DA-7F08-4C05-9EB4-032776585B8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03A6E9-EC3F-4145-9E2C-80B475BE31D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E6A83-94D2-426E-BA4D-D02B66279CA7}"/>
              </a:ext>
            </a:extLst>
          </p:cNvPr>
          <p:cNvSpPr>
            <a:spLocks noGrp="1"/>
          </p:cNvSpPr>
          <p:nvPr>
            <p:ph type="dt" sz="half" idx="10"/>
          </p:nvPr>
        </p:nvSpPr>
        <p:spPr/>
        <p:txBody>
          <a:bodyPr/>
          <a:lstStyle/>
          <a:p>
            <a:fld id="{33FFF74E-7375-4314-86D1-9D47C5AD9E95}" type="datetimeFigureOut">
              <a:rPr lang="en-US" smtClean="0"/>
              <a:t>2/3/2022</a:t>
            </a:fld>
            <a:endParaRPr lang="en-US"/>
          </a:p>
        </p:txBody>
      </p:sp>
      <p:sp>
        <p:nvSpPr>
          <p:cNvPr id="6" name="Footer Placeholder 5">
            <a:extLst>
              <a:ext uri="{FF2B5EF4-FFF2-40B4-BE49-F238E27FC236}">
                <a16:creationId xmlns:a16="http://schemas.microsoft.com/office/drawing/2014/main" id="{88CF2162-B962-4B35-852B-FE644C8352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32FF64-6209-415C-BDDF-8EE54380BEC2}"/>
              </a:ext>
            </a:extLst>
          </p:cNvPr>
          <p:cNvSpPr>
            <a:spLocks noGrp="1"/>
          </p:cNvSpPr>
          <p:nvPr>
            <p:ph type="sldNum" sz="quarter" idx="12"/>
          </p:nvPr>
        </p:nvSpPr>
        <p:spPr/>
        <p:txBody>
          <a:bodyPr/>
          <a:lstStyle/>
          <a:p>
            <a:fld id="{7879DEBE-9E2F-4D7A-96B2-9794B4D3D74F}" type="slidenum">
              <a:rPr lang="en-US" smtClean="0"/>
              <a:t>‹#›</a:t>
            </a:fld>
            <a:endParaRPr lang="en-US"/>
          </a:p>
        </p:txBody>
      </p:sp>
    </p:spTree>
    <p:extLst>
      <p:ext uri="{BB962C8B-B14F-4D97-AF65-F5344CB8AC3E}">
        <p14:creationId xmlns:p14="http://schemas.microsoft.com/office/powerpoint/2010/main" val="3829099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EA9B-96A9-4EF8-BB60-6A93EF5C283D}"/>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52C4AD-1FB0-47C1-A587-67CA2D53556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BF40E08-90A3-4FA8-BAF6-CFE00305AD2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7C0FCE-E4C5-41CA-80F9-A1675FA8EFC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FFB5BAF-F64F-44DA-873B-B3D68F7EA9C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BCA042-50C7-4B7B-AC6C-E06746B0A57C}"/>
              </a:ext>
            </a:extLst>
          </p:cNvPr>
          <p:cNvSpPr>
            <a:spLocks noGrp="1"/>
          </p:cNvSpPr>
          <p:nvPr>
            <p:ph type="dt" sz="half" idx="10"/>
          </p:nvPr>
        </p:nvSpPr>
        <p:spPr/>
        <p:txBody>
          <a:bodyPr/>
          <a:lstStyle/>
          <a:p>
            <a:fld id="{33FFF74E-7375-4314-86D1-9D47C5AD9E95}" type="datetimeFigureOut">
              <a:rPr lang="en-US" smtClean="0"/>
              <a:t>2/3/2022</a:t>
            </a:fld>
            <a:endParaRPr lang="en-US"/>
          </a:p>
        </p:txBody>
      </p:sp>
      <p:sp>
        <p:nvSpPr>
          <p:cNvPr id="8" name="Footer Placeholder 7">
            <a:extLst>
              <a:ext uri="{FF2B5EF4-FFF2-40B4-BE49-F238E27FC236}">
                <a16:creationId xmlns:a16="http://schemas.microsoft.com/office/drawing/2014/main" id="{B2721BEF-AC29-45C6-B7CF-34C0952FF8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754641-59B4-4A39-ADA4-6ABDF55F0080}"/>
              </a:ext>
            </a:extLst>
          </p:cNvPr>
          <p:cNvSpPr>
            <a:spLocks noGrp="1"/>
          </p:cNvSpPr>
          <p:nvPr>
            <p:ph type="sldNum" sz="quarter" idx="12"/>
          </p:nvPr>
        </p:nvSpPr>
        <p:spPr/>
        <p:txBody>
          <a:bodyPr/>
          <a:lstStyle/>
          <a:p>
            <a:fld id="{7879DEBE-9E2F-4D7A-96B2-9794B4D3D74F}" type="slidenum">
              <a:rPr lang="en-US" smtClean="0"/>
              <a:t>‹#›</a:t>
            </a:fld>
            <a:endParaRPr lang="en-US"/>
          </a:p>
        </p:txBody>
      </p:sp>
    </p:spTree>
    <p:extLst>
      <p:ext uri="{BB962C8B-B14F-4D97-AF65-F5344CB8AC3E}">
        <p14:creationId xmlns:p14="http://schemas.microsoft.com/office/powerpoint/2010/main" val="310198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44CD-F5CE-4C34-95DB-E37B06CEA5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5422C8-37DA-45D4-A3FE-261FF7FAC6A6}"/>
              </a:ext>
            </a:extLst>
          </p:cNvPr>
          <p:cNvSpPr>
            <a:spLocks noGrp="1"/>
          </p:cNvSpPr>
          <p:nvPr>
            <p:ph type="dt" sz="half" idx="10"/>
          </p:nvPr>
        </p:nvSpPr>
        <p:spPr/>
        <p:txBody>
          <a:bodyPr/>
          <a:lstStyle/>
          <a:p>
            <a:fld id="{33FFF74E-7375-4314-86D1-9D47C5AD9E95}" type="datetimeFigureOut">
              <a:rPr lang="en-US" smtClean="0"/>
              <a:t>2/3/2022</a:t>
            </a:fld>
            <a:endParaRPr lang="en-US"/>
          </a:p>
        </p:txBody>
      </p:sp>
      <p:sp>
        <p:nvSpPr>
          <p:cNvPr id="4" name="Footer Placeholder 3">
            <a:extLst>
              <a:ext uri="{FF2B5EF4-FFF2-40B4-BE49-F238E27FC236}">
                <a16:creationId xmlns:a16="http://schemas.microsoft.com/office/drawing/2014/main" id="{8DDBB4F7-F66F-47D6-BCC6-BCA8A1A654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0076ED-3DC5-4211-A7B6-747D1550F47D}"/>
              </a:ext>
            </a:extLst>
          </p:cNvPr>
          <p:cNvSpPr>
            <a:spLocks noGrp="1"/>
          </p:cNvSpPr>
          <p:nvPr>
            <p:ph type="sldNum" sz="quarter" idx="12"/>
          </p:nvPr>
        </p:nvSpPr>
        <p:spPr/>
        <p:txBody>
          <a:bodyPr/>
          <a:lstStyle/>
          <a:p>
            <a:fld id="{7879DEBE-9E2F-4D7A-96B2-9794B4D3D74F}" type="slidenum">
              <a:rPr lang="en-US" smtClean="0"/>
              <a:t>‹#›</a:t>
            </a:fld>
            <a:endParaRPr lang="en-US"/>
          </a:p>
        </p:txBody>
      </p:sp>
    </p:spTree>
    <p:extLst>
      <p:ext uri="{BB962C8B-B14F-4D97-AF65-F5344CB8AC3E}">
        <p14:creationId xmlns:p14="http://schemas.microsoft.com/office/powerpoint/2010/main" val="80669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C08E3-B438-48A6-B560-C43788320ACD}"/>
              </a:ext>
            </a:extLst>
          </p:cNvPr>
          <p:cNvSpPr>
            <a:spLocks noGrp="1"/>
          </p:cNvSpPr>
          <p:nvPr>
            <p:ph type="dt" sz="half" idx="10"/>
          </p:nvPr>
        </p:nvSpPr>
        <p:spPr/>
        <p:txBody>
          <a:bodyPr/>
          <a:lstStyle/>
          <a:p>
            <a:fld id="{33FFF74E-7375-4314-86D1-9D47C5AD9E95}" type="datetimeFigureOut">
              <a:rPr lang="en-US" smtClean="0"/>
              <a:t>2/3/2022</a:t>
            </a:fld>
            <a:endParaRPr lang="en-US"/>
          </a:p>
        </p:txBody>
      </p:sp>
      <p:sp>
        <p:nvSpPr>
          <p:cNvPr id="3" name="Footer Placeholder 2">
            <a:extLst>
              <a:ext uri="{FF2B5EF4-FFF2-40B4-BE49-F238E27FC236}">
                <a16:creationId xmlns:a16="http://schemas.microsoft.com/office/drawing/2014/main" id="{EA4DD17D-426C-484B-B148-EEBA7E6B98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37B0C1-8E73-454C-A38F-40273E227E8B}"/>
              </a:ext>
            </a:extLst>
          </p:cNvPr>
          <p:cNvSpPr>
            <a:spLocks noGrp="1"/>
          </p:cNvSpPr>
          <p:nvPr>
            <p:ph type="sldNum" sz="quarter" idx="12"/>
          </p:nvPr>
        </p:nvSpPr>
        <p:spPr/>
        <p:txBody>
          <a:bodyPr/>
          <a:lstStyle/>
          <a:p>
            <a:fld id="{7879DEBE-9E2F-4D7A-96B2-9794B4D3D74F}" type="slidenum">
              <a:rPr lang="en-US" smtClean="0"/>
              <a:t>‹#›</a:t>
            </a:fld>
            <a:endParaRPr lang="en-US"/>
          </a:p>
        </p:txBody>
      </p:sp>
    </p:spTree>
    <p:extLst>
      <p:ext uri="{BB962C8B-B14F-4D97-AF65-F5344CB8AC3E}">
        <p14:creationId xmlns:p14="http://schemas.microsoft.com/office/powerpoint/2010/main" val="761079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3273-04E6-423A-8DF8-1BBFA8F128A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A9CC38B-FE51-4383-9372-AF115294470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6D7226-CAAA-43A2-91F9-D6D16C8EDF3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6F26AD5-97E6-4D74-9B31-7A0288AB4669}"/>
              </a:ext>
            </a:extLst>
          </p:cNvPr>
          <p:cNvSpPr>
            <a:spLocks noGrp="1"/>
          </p:cNvSpPr>
          <p:nvPr>
            <p:ph type="dt" sz="half" idx="10"/>
          </p:nvPr>
        </p:nvSpPr>
        <p:spPr/>
        <p:txBody>
          <a:bodyPr/>
          <a:lstStyle/>
          <a:p>
            <a:fld id="{33FFF74E-7375-4314-86D1-9D47C5AD9E95}" type="datetimeFigureOut">
              <a:rPr lang="en-US" smtClean="0"/>
              <a:t>2/3/2022</a:t>
            </a:fld>
            <a:endParaRPr lang="en-US"/>
          </a:p>
        </p:txBody>
      </p:sp>
      <p:sp>
        <p:nvSpPr>
          <p:cNvPr id="6" name="Footer Placeholder 5">
            <a:extLst>
              <a:ext uri="{FF2B5EF4-FFF2-40B4-BE49-F238E27FC236}">
                <a16:creationId xmlns:a16="http://schemas.microsoft.com/office/drawing/2014/main" id="{4DAFA79F-9FEC-4DAF-9BAB-FE21BB09F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E986C6-4287-469D-8FCE-2075B6754BB0}"/>
              </a:ext>
            </a:extLst>
          </p:cNvPr>
          <p:cNvSpPr>
            <a:spLocks noGrp="1"/>
          </p:cNvSpPr>
          <p:nvPr>
            <p:ph type="sldNum" sz="quarter" idx="12"/>
          </p:nvPr>
        </p:nvSpPr>
        <p:spPr/>
        <p:txBody>
          <a:bodyPr/>
          <a:lstStyle/>
          <a:p>
            <a:fld id="{7879DEBE-9E2F-4D7A-96B2-9794B4D3D74F}" type="slidenum">
              <a:rPr lang="en-US" smtClean="0"/>
              <a:t>‹#›</a:t>
            </a:fld>
            <a:endParaRPr lang="en-US"/>
          </a:p>
        </p:txBody>
      </p:sp>
    </p:spTree>
    <p:extLst>
      <p:ext uri="{BB962C8B-B14F-4D97-AF65-F5344CB8AC3E}">
        <p14:creationId xmlns:p14="http://schemas.microsoft.com/office/powerpoint/2010/main" val="1852520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DC982-94FD-4FBD-9190-195F5102129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D67CD12-E10E-4566-9171-A7CE14B5651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600FEF9-0F13-49BB-BBE3-AADAA63D380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A69D005-8B87-423D-81FF-7D2EB1500F3D}"/>
              </a:ext>
            </a:extLst>
          </p:cNvPr>
          <p:cNvSpPr>
            <a:spLocks noGrp="1"/>
          </p:cNvSpPr>
          <p:nvPr>
            <p:ph type="dt" sz="half" idx="10"/>
          </p:nvPr>
        </p:nvSpPr>
        <p:spPr/>
        <p:txBody>
          <a:bodyPr/>
          <a:lstStyle/>
          <a:p>
            <a:fld id="{33FFF74E-7375-4314-86D1-9D47C5AD9E95}" type="datetimeFigureOut">
              <a:rPr lang="en-US" smtClean="0"/>
              <a:t>2/3/2022</a:t>
            </a:fld>
            <a:endParaRPr lang="en-US"/>
          </a:p>
        </p:txBody>
      </p:sp>
      <p:sp>
        <p:nvSpPr>
          <p:cNvPr id="6" name="Footer Placeholder 5">
            <a:extLst>
              <a:ext uri="{FF2B5EF4-FFF2-40B4-BE49-F238E27FC236}">
                <a16:creationId xmlns:a16="http://schemas.microsoft.com/office/drawing/2014/main" id="{C35F081D-BB22-4814-AD7A-107EE5E88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AC0537-FA15-48BE-95C4-DF68CE494AFE}"/>
              </a:ext>
            </a:extLst>
          </p:cNvPr>
          <p:cNvSpPr>
            <a:spLocks noGrp="1"/>
          </p:cNvSpPr>
          <p:nvPr>
            <p:ph type="sldNum" sz="quarter" idx="12"/>
          </p:nvPr>
        </p:nvSpPr>
        <p:spPr/>
        <p:txBody>
          <a:bodyPr/>
          <a:lstStyle/>
          <a:p>
            <a:fld id="{7879DEBE-9E2F-4D7A-96B2-9794B4D3D74F}" type="slidenum">
              <a:rPr lang="en-US" smtClean="0"/>
              <a:t>‹#›</a:t>
            </a:fld>
            <a:endParaRPr lang="en-US"/>
          </a:p>
        </p:txBody>
      </p:sp>
    </p:spTree>
    <p:extLst>
      <p:ext uri="{BB962C8B-B14F-4D97-AF65-F5344CB8AC3E}">
        <p14:creationId xmlns:p14="http://schemas.microsoft.com/office/powerpoint/2010/main" val="4152565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4A51-CBDE-44A3-BFAE-BE4147E41E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07091C-7DA3-4BF3-9FA5-FA6CB96B26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0001F-65B6-42CB-9357-79EDAC1D4526}"/>
              </a:ext>
            </a:extLst>
          </p:cNvPr>
          <p:cNvSpPr>
            <a:spLocks noGrp="1"/>
          </p:cNvSpPr>
          <p:nvPr>
            <p:ph type="dt" sz="half" idx="10"/>
          </p:nvPr>
        </p:nvSpPr>
        <p:spPr/>
        <p:txBody>
          <a:bodyPr/>
          <a:lstStyle/>
          <a:p>
            <a:fld id="{33FFF74E-7375-4314-86D1-9D47C5AD9E95}" type="datetimeFigureOut">
              <a:rPr lang="en-US" smtClean="0"/>
              <a:t>2/3/2022</a:t>
            </a:fld>
            <a:endParaRPr lang="en-US"/>
          </a:p>
        </p:txBody>
      </p:sp>
      <p:sp>
        <p:nvSpPr>
          <p:cNvPr id="5" name="Footer Placeholder 4">
            <a:extLst>
              <a:ext uri="{FF2B5EF4-FFF2-40B4-BE49-F238E27FC236}">
                <a16:creationId xmlns:a16="http://schemas.microsoft.com/office/drawing/2014/main" id="{A5564CBB-386C-4BF0-98D0-B8C717E2D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DF461-C781-4D27-9017-7676723F2744}"/>
              </a:ext>
            </a:extLst>
          </p:cNvPr>
          <p:cNvSpPr>
            <a:spLocks noGrp="1"/>
          </p:cNvSpPr>
          <p:nvPr>
            <p:ph type="sldNum" sz="quarter" idx="12"/>
          </p:nvPr>
        </p:nvSpPr>
        <p:spPr/>
        <p:txBody>
          <a:bodyPr/>
          <a:lstStyle/>
          <a:p>
            <a:fld id="{7879DEBE-9E2F-4D7A-96B2-9794B4D3D74F}" type="slidenum">
              <a:rPr lang="en-US" smtClean="0"/>
              <a:t>‹#›</a:t>
            </a:fld>
            <a:endParaRPr lang="en-US"/>
          </a:p>
        </p:txBody>
      </p:sp>
    </p:spTree>
    <p:extLst>
      <p:ext uri="{BB962C8B-B14F-4D97-AF65-F5344CB8AC3E}">
        <p14:creationId xmlns:p14="http://schemas.microsoft.com/office/powerpoint/2010/main" val="2242786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840F31-68C2-4C88-9E26-4FB10414B70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95B174-9B74-47DF-A6C9-BE574C0E699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DB408-A9A0-468A-9D91-B27FEFF950C6}"/>
              </a:ext>
            </a:extLst>
          </p:cNvPr>
          <p:cNvSpPr>
            <a:spLocks noGrp="1"/>
          </p:cNvSpPr>
          <p:nvPr>
            <p:ph type="dt" sz="half" idx="10"/>
          </p:nvPr>
        </p:nvSpPr>
        <p:spPr/>
        <p:txBody>
          <a:bodyPr/>
          <a:lstStyle/>
          <a:p>
            <a:fld id="{33FFF74E-7375-4314-86D1-9D47C5AD9E95}" type="datetimeFigureOut">
              <a:rPr lang="en-US" smtClean="0"/>
              <a:t>2/3/2022</a:t>
            </a:fld>
            <a:endParaRPr lang="en-US"/>
          </a:p>
        </p:txBody>
      </p:sp>
      <p:sp>
        <p:nvSpPr>
          <p:cNvPr id="5" name="Footer Placeholder 4">
            <a:extLst>
              <a:ext uri="{FF2B5EF4-FFF2-40B4-BE49-F238E27FC236}">
                <a16:creationId xmlns:a16="http://schemas.microsoft.com/office/drawing/2014/main" id="{36398866-BD9F-475C-A9F1-922C03D74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384DA-C7B9-4813-9EF9-D8BE626993C5}"/>
              </a:ext>
            </a:extLst>
          </p:cNvPr>
          <p:cNvSpPr>
            <a:spLocks noGrp="1"/>
          </p:cNvSpPr>
          <p:nvPr>
            <p:ph type="sldNum" sz="quarter" idx="12"/>
          </p:nvPr>
        </p:nvSpPr>
        <p:spPr/>
        <p:txBody>
          <a:bodyPr/>
          <a:lstStyle/>
          <a:p>
            <a:fld id="{7879DEBE-9E2F-4D7A-96B2-9794B4D3D74F}" type="slidenum">
              <a:rPr lang="en-US" smtClean="0"/>
              <a:t>‹#›</a:t>
            </a:fld>
            <a:endParaRPr lang="en-US"/>
          </a:p>
        </p:txBody>
      </p:sp>
    </p:spTree>
    <p:extLst>
      <p:ext uri="{BB962C8B-B14F-4D97-AF65-F5344CB8AC3E}">
        <p14:creationId xmlns:p14="http://schemas.microsoft.com/office/powerpoint/2010/main" val="1949325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27568F-B7AC-1D4B-9C9D-E774CE50AC99}"/>
              </a:ext>
            </a:extLst>
          </p:cNvPr>
          <p:cNvSpPr>
            <a:spLocks noGrp="1"/>
          </p:cNvSpPr>
          <p:nvPr>
            <p:ph type="title"/>
          </p:nvPr>
        </p:nvSpPr>
        <p:spPr>
          <a:xfrm>
            <a:off x="5057527" y="402943"/>
            <a:ext cx="4022863" cy="993775"/>
          </a:xfrm>
          <a:prstGeom prst="rect">
            <a:avLst/>
          </a:prstGeom>
        </p:spPr>
        <p:txBody>
          <a:bodyPr vert="horz" lIns="91440" tIns="45720" rIns="91440" bIns="45720" rtlCol="0" anchor="ctr">
            <a:normAutofit/>
          </a:bodyPr>
          <a:lstStyle>
            <a:lvl1pPr>
              <a:defRPr sz="3600">
                <a:solidFill>
                  <a:schemeClr val="accent1"/>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E2F76977-2975-C944-8E22-F2C8FD57A4AF}"/>
              </a:ext>
            </a:extLst>
          </p:cNvPr>
          <p:cNvSpPr>
            <a:spLocks noGrp="1"/>
          </p:cNvSpPr>
          <p:nvPr>
            <p:ph idx="1"/>
          </p:nvPr>
        </p:nvSpPr>
        <p:spPr>
          <a:xfrm>
            <a:off x="5057527" y="1473380"/>
            <a:ext cx="4022863" cy="3262312"/>
          </a:xfrm>
          <a:prstGeom prst="rect">
            <a:avLst/>
          </a:prstGeom>
        </p:spPr>
        <p:txBody>
          <a:bodyPr vert="horz" lIns="91440" tIns="45720" rIns="91440" bIns="45720" rtlCol="0">
            <a:normAutofit/>
          </a:bodyPr>
          <a:lstStyle>
            <a:lvl1pPr>
              <a:defRPr>
                <a:solidFill>
                  <a:schemeClr val="accent5">
                    <a:lumMod val="10000"/>
                  </a:schemeClr>
                </a:solidFill>
                <a:latin typeface="Arial" panose="020B0604020202020204" pitchFamily="34" charset="0"/>
                <a:cs typeface="Arial" panose="020B0604020202020204" pitchFamily="34" charset="0"/>
              </a:defRPr>
            </a:lvl1pPr>
            <a:lvl2pPr>
              <a:defRPr>
                <a:solidFill>
                  <a:schemeClr val="accent5">
                    <a:lumMod val="10000"/>
                  </a:schemeClr>
                </a:solidFill>
                <a:latin typeface="Arial" panose="020B0604020202020204" pitchFamily="34" charset="0"/>
                <a:cs typeface="Arial" panose="020B0604020202020204" pitchFamily="34" charset="0"/>
              </a:defRPr>
            </a:lvl2pPr>
            <a:lvl3pPr>
              <a:defRPr>
                <a:solidFill>
                  <a:schemeClr val="accent5">
                    <a:lumMod val="10000"/>
                  </a:schemeClr>
                </a:solidFill>
                <a:latin typeface="Arial" panose="020B0604020202020204" pitchFamily="34" charset="0"/>
                <a:cs typeface="Arial" panose="020B0604020202020204" pitchFamily="34" charset="0"/>
              </a:defRPr>
            </a:lvl3pPr>
            <a:lvl4pPr>
              <a:defRPr>
                <a:solidFill>
                  <a:schemeClr val="accent5">
                    <a:lumMod val="10000"/>
                  </a:schemeClr>
                </a:solidFill>
                <a:latin typeface="Arial" panose="020B0604020202020204" pitchFamily="34" charset="0"/>
                <a:cs typeface="Arial" panose="020B0604020202020204" pitchFamily="34" charset="0"/>
              </a:defRPr>
            </a:lvl4pPr>
            <a:lvl5pPr>
              <a:defRPr>
                <a:solidFill>
                  <a:schemeClr val="accent5">
                    <a:lumMod val="10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A8016018-1283-664E-993A-E027841B7ECF}"/>
              </a:ext>
            </a:extLst>
          </p:cNvPr>
          <p:cNvSpPr>
            <a:spLocks noGrp="1"/>
          </p:cNvSpPr>
          <p:nvPr>
            <p:ph idx="10"/>
          </p:nvPr>
        </p:nvSpPr>
        <p:spPr>
          <a:xfrm>
            <a:off x="486852" y="1473380"/>
            <a:ext cx="4022863" cy="3262312"/>
          </a:xfrm>
          <a:prstGeom prst="rect">
            <a:avLst/>
          </a:prstGeom>
        </p:spPr>
        <p:txBody>
          <a:bodyPr vert="horz" lIns="91440" tIns="45720" rIns="91440" bIns="45720" rtlCol="0">
            <a:normAutofit/>
          </a:bodyPr>
          <a:lstStyle>
            <a:lvl1pPr>
              <a:defRPr>
                <a:solidFill>
                  <a:srgbClr val="F8F8F8"/>
                </a:solidFill>
                <a:latin typeface="Arial" panose="020B0604020202020204" pitchFamily="34" charset="0"/>
                <a:cs typeface="Arial" panose="020B0604020202020204" pitchFamily="34" charset="0"/>
              </a:defRPr>
            </a:lvl1pPr>
            <a:lvl2pPr>
              <a:defRPr>
                <a:solidFill>
                  <a:srgbClr val="F8F8F8"/>
                </a:solidFill>
                <a:latin typeface="Arial" panose="020B0604020202020204" pitchFamily="34" charset="0"/>
                <a:cs typeface="Arial" panose="020B0604020202020204" pitchFamily="34" charset="0"/>
              </a:defRPr>
            </a:lvl2pPr>
            <a:lvl3pPr>
              <a:defRPr>
                <a:solidFill>
                  <a:srgbClr val="F8F8F8"/>
                </a:solidFill>
                <a:latin typeface="Arial" panose="020B0604020202020204" pitchFamily="34" charset="0"/>
                <a:cs typeface="Arial" panose="020B0604020202020204" pitchFamily="34" charset="0"/>
              </a:defRPr>
            </a:lvl3pPr>
            <a:lvl4pPr>
              <a:defRPr>
                <a:solidFill>
                  <a:srgbClr val="F8F8F8"/>
                </a:solidFill>
                <a:latin typeface="Arial" panose="020B0604020202020204" pitchFamily="34" charset="0"/>
                <a:cs typeface="Arial" panose="020B0604020202020204" pitchFamily="34" charset="0"/>
              </a:defRPr>
            </a:lvl4pPr>
            <a:lvl5pPr>
              <a:defRPr>
                <a:solidFill>
                  <a:srgbClr val="F8F8F8"/>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5955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5B9D-C3DF-DE4B-9B4F-7C0DA849AF4A}"/>
              </a:ext>
            </a:extLst>
          </p:cNvPr>
          <p:cNvSpPr>
            <a:spLocks noGrp="1"/>
          </p:cNvSpPr>
          <p:nvPr>
            <p:ph type="title"/>
          </p:nvPr>
        </p:nvSpPr>
        <p:spPr>
          <a:xfrm>
            <a:off x="628649" y="274638"/>
            <a:ext cx="7945507" cy="993775"/>
          </a:xfrm>
          <a:prstGeom prst="rect">
            <a:avLst/>
          </a:prstGeom>
        </p:spPr>
        <p:txBody>
          <a:bodyPr anchor="ctr"/>
          <a:lstStyle>
            <a:lvl1pPr>
              <a:defRPr>
                <a:solidFill>
                  <a:schemeClr val="accent1"/>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9A3BE71-BB56-DB49-A2AC-43C1DD68FB57}"/>
              </a:ext>
            </a:extLst>
          </p:cNvPr>
          <p:cNvSpPr>
            <a:spLocks noGrp="1"/>
          </p:cNvSpPr>
          <p:nvPr>
            <p:ph idx="1"/>
          </p:nvPr>
        </p:nvSpPr>
        <p:spPr>
          <a:xfrm>
            <a:off x="628650" y="1370013"/>
            <a:ext cx="7886700" cy="3262312"/>
          </a:xfrm>
          <a:prstGeom prst="rect">
            <a:avLst/>
          </a:prstGeom>
        </p:spPr>
        <p:txBody>
          <a:bodyPr/>
          <a:lstStyle>
            <a:lvl1pPr>
              <a:defRPr>
                <a:solidFill>
                  <a:schemeClr val="accent5">
                    <a:lumMod val="10000"/>
                  </a:schemeClr>
                </a:solidFill>
              </a:defRPr>
            </a:lvl1pPr>
            <a:lvl2pPr>
              <a:defRPr>
                <a:solidFill>
                  <a:schemeClr val="accent5">
                    <a:lumMod val="10000"/>
                  </a:schemeClr>
                </a:solidFill>
              </a:defRPr>
            </a:lvl2pPr>
            <a:lvl3pPr>
              <a:defRPr>
                <a:solidFill>
                  <a:schemeClr val="accent5">
                    <a:lumMod val="10000"/>
                  </a:schemeClr>
                </a:solidFill>
              </a:defRPr>
            </a:lvl3pPr>
            <a:lvl4pPr>
              <a:defRPr>
                <a:solidFill>
                  <a:schemeClr val="accent5">
                    <a:lumMod val="10000"/>
                  </a:schemeClr>
                </a:solidFill>
              </a:defRPr>
            </a:lvl4pPr>
            <a:lvl5pPr>
              <a:defRPr>
                <a:solidFill>
                  <a:schemeClr val="accent5">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471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AA442C-CD60-894F-9D25-57AED7C9BA97}"/>
              </a:ext>
            </a:extLst>
          </p:cNvPr>
          <p:cNvSpPr>
            <a:spLocks noGrp="1"/>
          </p:cNvSpPr>
          <p:nvPr>
            <p:ph type="title"/>
          </p:nvPr>
        </p:nvSpPr>
        <p:spPr>
          <a:xfrm>
            <a:off x="628650" y="299576"/>
            <a:ext cx="4022863" cy="993775"/>
          </a:xfrm>
          <a:prstGeom prst="rect">
            <a:avLst/>
          </a:prstGeom>
        </p:spPr>
        <p:txBody>
          <a:bodyPr vert="horz" lIns="91440" tIns="45720" rIns="91440" bIns="45720" rtlCol="0" anchor="ctr">
            <a:normAutofit/>
          </a:bodyPr>
          <a:lstStyle>
            <a:lvl1pPr>
              <a:defRPr sz="3600">
                <a:solidFill>
                  <a:schemeClr val="accent1"/>
                </a:solidFill>
                <a:latin typeface="Roboto" panose="02000000000000000000" pitchFamily="2" charset="0"/>
                <a:ea typeface="Roboto" panose="02000000000000000000" pitchFamily="2"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1B4C82E-1498-C544-8443-DA8DB5919FA1}"/>
              </a:ext>
            </a:extLst>
          </p:cNvPr>
          <p:cNvSpPr>
            <a:spLocks noGrp="1"/>
          </p:cNvSpPr>
          <p:nvPr>
            <p:ph idx="1"/>
          </p:nvPr>
        </p:nvSpPr>
        <p:spPr>
          <a:xfrm>
            <a:off x="628650" y="1370013"/>
            <a:ext cx="4022863" cy="3262312"/>
          </a:xfrm>
          <a:prstGeom prst="rect">
            <a:avLst/>
          </a:prstGeom>
        </p:spPr>
        <p:txBody>
          <a:bodyPr/>
          <a:lstStyle>
            <a:lvl1pPr>
              <a:defRPr>
                <a:solidFill>
                  <a:schemeClr val="accent5">
                    <a:lumMod val="10000"/>
                  </a:schemeClr>
                </a:solidFill>
              </a:defRPr>
            </a:lvl1pPr>
            <a:lvl2pPr>
              <a:defRPr>
                <a:solidFill>
                  <a:schemeClr val="accent5">
                    <a:lumMod val="10000"/>
                  </a:schemeClr>
                </a:solidFill>
              </a:defRPr>
            </a:lvl2pPr>
            <a:lvl3pPr>
              <a:defRPr>
                <a:solidFill>
                  <a:schemeClr val="accent5">
                    <a:lumMod val="10000"/>
                  </a:schemeClr>
                </a:solidFill>
              </a:defRPr>
            </a:lvl3pPr>
            <a:lvl4pPr>
              <a:defRPr>
                <a:solidFill>
                  <a:schemeClr val="accent5">
                    <a:lumMod val="10000"/>
                  </a:schemeClr>
                </a:solidFill>
              </a:defRPr>
            </a:lvl4pPr>
            <a:lvl5pPr>
              <a:defRPr>
                <a:solidFill>
                  <a:schemeClr val="accent5">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544E223D-FD6F-AD40-AEA8-77FBDBC88B88}"/>
              </a:ext>
            </a:extLst>
          </p:cNvPr>
          <p:cNvSpPr>
            <a:spLocks noGrp="1"/>
          </p:cNvSpPr>
          <p:nvPr>
            <p:ph idx="10"/>
          </p:nvPr>
        </p:nvSpPr>
        <p:spPr>
          <a:xfrm>
            <a:off x="5431692" y="1370013"/>
            <a:ext cx="3712308" cy="3262312"/>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19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8758EE-5BFA-1D44-8182-50813C7CA59F}"/>
              </a:ext>
            </a:extLst>
          </p:cNvPr>
          <p:cNvPicPr>
            <a:picLocks noChangeAspect="1"/>
          </p:cNvPicPr>
          <p:nvPr userDrawn="1"/>
        </p:nvPicPr>
        <p:blipFill>
          <a:blip r:embed="rId2"/>
          <a:stretch>
            <a:fillRect/>
          </a:stretch>
        </p:blipFill>
        <p:spPr>
          <a:xfrm>
            <a:off x="5165423" y="0"/>
            <a:ext cx="3986012" cy="5158368"/>
          </a:xfrm>
          <a:prstGeom prst="rect">
            <a:avLst/>
          </a:prstGeom>
        </p:spPr>
      </p:pic>
      <p:sp>
        <p:nvSpPr>
          <p:cNvPr id="3" name="Subtitle 2">
            <a:extLst>
              <a:ext uri="{FF2B5EF4-FFF2-40B4-BE49-F238E27FC236}">
                <a16:creationId xmlns:a16="http://schemas.microsoft.com/office/drawing/2014/main" id="{E5016267-1312-5B41-A772-F92DDF72A273}"/>
              </a:ext>
            </a:extLst>
          </p:cNvPr>
          <p:cNvSpPr>
            <a:spLocks noGrp="1"/>
          </p:cNvSpPr>
          <p:nvPr>
            <p:ph type="subTitle" idx="1"/>
          </p:nvPr>
        </p:nvSpPr>
        <p:spPr>
          <a:xfrm>
            <a:off x="585216" y="191271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Picture 14">
            <a:extLst>
              <a:ext uri="{FF2B5EF4-FFF2-40B4-BE49-F238E27FC236}">
                <a16:creationId xmlns:a16="http://schemas.microsoft.com/office/drawing/2014/main" id="{14F25F68-B36E-A644-A846-EAF224C39937}"/>
              </a:ext>
            </a:extLst>
          </p:cNvPr>
          <p:cNvPicPr>
            <a:picLocks noChangeAspect="1"/>
          </p:cNvPicPr>
          <p:nvPr userDrawn="1"/>
        </p:nvPicPr>
        <p:blipFill rotWithShape="1">
          <a:blip r:embed="rId3"/>
          <a:srcRect b="24897"/>
          <a:stretch/>
        </p:blipFill>
        <p:spPr>
          <a:xfrm>
            <a:off x="342029" y="197202"/>
            <a:ext cx="3672187" cy="932352"/>
          </a:xfrm>
          <a:prstGeom prst="rect">
            <a:avLst/>
          </a:prstGeom>
        </p:spPr>
      </p:pic>
      <p:sp>
        <p:nvSpPr>
          <p:cNvPr id="16" name="TextBox 15">
            <a:extLst>
              <a:ext uri="{FF2B5EF4-FFF2-40B4-BE49-F238E27FC236}">
                <a16:creationId xmlns:a16="http://schemas.microsoft.com/office/drawing/2014/main" id="{264C8227-3426-8945-925F-9DDF9C64435B}"/>
              </a:ext>
            </a:extLst>
          </p:cNvPr>
          <p:cNvSpPr txBox="1"/>
          <p:nvPr userDrawn="1"/>
        </p:nvSpPr>
        <p:spPr>
          <a:xfrm>
            <a:off x="105889" y="4857700"/>
            <a:ext cx="2169413" cy="477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a:solidFill>
                  <a:schemeClr val="bg2">
                    <a:lumMod val="50000"/>
                  </a:schemeClr>
                </a:solidFill>
              </a:rPr>
              <a:t>©2021 National Safety Council </a:t>
            </a:r>
          </a:p>
          <a:p>
            <a:endParaRPr lang="en-US"/>
          </a:p>
        </p:txBody>
      </p:sp>
    </p:spTree>
    <p:extLst>
      <p:ext uri="{BB962C8B-B14F-4D97-AF65-F5344CB8AC3E}">
        <p14:creationId xmlns:p14="http://schemas.microsoft.com/office/powerpoint/2010/main" val="1351449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2803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500766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7088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6608954" y="4720308"/>
            <a:ext cx="426999" cy="273844"/>
          </a:xfrm>
          <a:prstGeom prst="rect">
            <a:avLst/>
          </a:prstGeom>
        </p:spPr>
        <p:txBody>
          <a:bodyPr/>
          <a:lstStyle/>
          <a:p>
            <a:fld id="{1DA18EFF-418F-C640-A1F8-17DC155016AB}" type="slidenum">
              <a:rPr lang="en-US" smtClean="0"/>
              <a:t>‹#›</a:t>
            </a:fld>
            <a:endParaRPr lang="en-US"/>
          </a:p>
        </p:txBody>
      </p:sp>
    </p:spTree>
    <p:extLst>
      <p:ext uri="{BB962C8B-B14F-4D97-AF65-F5344CB8AC3E}">
        <p14:creationId xmlns:p14="http://schemas.microsoft.com/office/powerpoint/2010/main" val="47754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0059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A63755DD-C3D6-FF40-BE12-6603AC4518BA}" type="datetimeFigureOut">
              <a:rPr lang="en-US" smtClean="0"/>
              <a:t>2/3/2022</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Tree>
    <p:extLst>
      <p:ext uri="{BB962C8B-B14F-4D97-AF65-F5344CB8AC3E}">
        <p14:creationId xmlns:p14="http://schemas.microsoft.com/office/powerpoint/2010/main" val="4224364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41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AA442C-CD60-894F-9D25-57AED7C9BA97}"/>
              </a:ext>
            </a:extLst>
          </p:cNvPr>
          <p:cNvSpPr>
            <a:spLocks noGrp="1"/>
          </p:cNvSpPr>
          <p:nvPr>
            <p:ph type="title"/>
          </p:nvPr>
        </p:nvSpPr>
        <p:spPr>
          <a:xfrm>
            <a:off x="628650" y="299576"/>
            <a:ext cx="4022863" cy="993775"/>
          </a:xfrm>
          <a:prstGeom prst="rect">
            <a:avLst/>
          </a:prstGeom>
        </p:spPr>
        <p:txBody>
          <a:bodyPr vert="horz" lIns="91440" tIns="45720" rIns="91440" bIns="45720" rtlCol="0" anchor="ctr">
            <a:normAutofit/>
          </a:bodyPr>
          <a:lstStyle>
            <a:lvl1pPr>
              <a:defRPr sz="3600">
                <a:solidFill>
                  <a:schemeClr val="tx2"/>
                </a:solidFill>
                <a:latin typeface="Roboto" panose="02000000000000000000" pitchFamily="2" charset="0"/>
                <a:ea typeface="Roboto" panose="02000000000000000000" pitchFamily="2"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1B4C82E-1498-C544-8443-DA8DB5919FA1}"/>
              </a:ext>
            </a:extLst>
          </p:cNvPr>
          <p:cNvSpPr>
            <a:spLocks noGrp="1"/>
          </p:cNvSpPr>
          <p:nvPr>
            <p:ph idx="1"/>
          </p:nvPr>
        </p:nvSpPr>
        <p:spPr>
          <a:xfrm>
            <a:off x="628650" y="1370013"/>
            <a:ext cx="4022863" cy="3262312"/>
          </a:xfrm>
          <a:prstGeom prst="rect">
            <a:avLst/>
          </a:prstGeom>
        </p:spPr>
        <p:txBody>
          <a:bodyPr/>
          <a:lstStyle>
            <a:lvl1pPr>
              <a:defRPr>
                <a:solidFill>
                  <a:schemeClr val="accent5">
                    <a:lumMod val="10000"/>
                  </a:schemeClr>
                </a:solidFill>
              </a:defRPr>
            </a:lvl1pPr>
            <a:lvl2pPr>
              <a:defRPr>
                <a:solidFill>
                  <a:schemeClr val="accent5">
                    <a:lumMod val="10000"/>
                  </a:schemeClr>
                </a:solidFill>
              </a:defRPr>
            </a:lvl2pPr>
            <a:lvl3pPr>
              <a:defRPr>
                <a:solidFill>
                  <a:schemeClr val="accent5">
                    <a:lumMod val="10000"/>
                  </a:schemeClr>
                </a:solidFill>
              </a:defRPr>
            </a:lvl3pPr>
            <a:lvl4pPr>
              <a:defRPr>
                <a:solidFill>
                  <a:schemeClr val="accent5">
                    <a:lumMod val="10000"/>
                  </a:schemeClr>
                </a:solidFill>
              </a:defRPr>
            </a:lvl4pPr>
            <a:lvl5pPr>
              <a:defRPr>
                <a:solidFill>
                  <a:schemeClr val="accent5">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544E223D-FD6F-AD40-AEA8-77FBDBC88B88}"/>
              </a:ext>
            </a:extLst>
          </p:cNvPr>
          <p:cNvSpPr>
            <a:spLocks noGrp="1"/>
          </p:cNvSpPr>
          <p:nvPr>
            <p:ph idx="10"/>
          </p:nvPr>
        </p:nvSpPr>
        <p:spPr>
          <a:xfrm>
            <a:off x="5431692" y="1370013"/>
            <a:ext cx="3712308" cy="3262312"/>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044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2521-A925-B84A-9560-CD10CA8B1121}"/>
              </a:ext>
            </a:extLst>
          </p:cNvPr>
          <p:cNvSpPr>
            <a:spLocks noGrp="1"/>
          </p:cNvSpPr>
          <p:nvPr>
            <p:ph type="title"/>
          </p:nvPr>
        </p:nvSpPr>
        <p:spPr>
          <a:xfrm>
            <a:off x="628649" y="274638"/>
            <a:ext cx="7945507" cy="993775"/>
          </a:xfrm>
          <a:prstGeom prst="rect">
            <a:avLst/>
          </a:prstGeom>
        </p:spPr>
        <p:txBody>
          <a:bodyPr anchor="ctr"/>
          <a:lstStyle>
            <a:lvl1pPr>
              <a:defRPr sz="4000">
                <a:solidFill>
                  <a:schemeClr val="accent1"/>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DC44684-9759-FD46-A618-8429D8FB3CD4}"/>
              </a:ext>
            </a:extLst>
          </p:cNvPr>
          <p:cNvSpPr>
            <a:spLocks noGrp="1"/>
          </p:cNvSpPr>
          <p:nvPr>
            <p:ph idx="1"/>
          </p:nvPr>
        </p:nvSpPr>
        <p:spPr>
          <a:xfrm>
            <a:off x="628650" y="1370013"/>
            <a:ext cx="7886700" cy="3262312"/>
          </a:xfrm>
          <a:prstGeom prst="rect">
            <a:avLst/>
          </a:prstGeom>
        </p:spPr>
        <p:txBody>
          <a:bodyPr/>
          <a:lstStyle>
            <a:lvl1pPr>
              <a:defRPr>
                <a:solidFill>
                  <a:schemeClr val="accent5">
                    <a:lumMod val="10000"/>
                  </a:schemeClr>
                </a:solidFill>
              </a:defRPr>
            </a:lvl1pPr>
            <a:lvl2pPr>
              <a:defRPr>
                <a:solidFill>
                  <a:schemeClr val="accent5">
                    <a:lumMod val="10000"/>
                  </a:schemeClr>
                </a:solidFill>
              </a:defRPr>
            </a:lvl2pPr>
            <a:lvl3pPr>
              <a:defRPr>
                <a:solidFill>
                  <a:schemeClr val="accent5">
                    <a:lumMod val="10000"/>
                  </a:schemeClr>
                </a:solidFill>
              </a:defRPr>
            </a:lvl3pPr>
            <a:lvl4pPr>
              <a:defRPr>
                <a:solidFill>
                  <a:schemeClr val="accent5">
                    <a:lumMod val="10000"/>
                  </a:schemeClr>
                </a:solidFill>
              </a:defRPr>
            </a:lvl4pPr>
            <a:lvl5pPr>
              <a:defRPr>
                <a:solidFill>
                  <a:schemeClr val="accent5">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80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CFDF07-545B-534A-981A-678E83F0EF26}"/>
              </a:ext>
            </a:extLst>
          </p:cNvPr>
          <p:cNvSpPr>
            <a:spLocks noGrp="1"/>
          </p:cNvSpPr>
          <p:nvPr>
            <p:ph type="title"/>
          </p:nvPr>
        </p:nvSpPr>
        <p:spPr>
          <a:xfrm>
            <a:off x="4979337" y="299576"/>
            <a:ext cx="4022863" cy="993775"/>
          </a:xfrm>
          <a:prstGeom prst="rect">
            <a:avLst/>
          </a:prstGeom>
        </p:spPr>
        <p:txBody>
          <a:bodyPr vert="horz" lIns="91440" tIns="45720" rIns="91440" bIns="45720" rtlCol="0" anchor="ctr">
            <a:normAutofit/>
          </a:bodyPr>
          <a:lstStyle>
            <a:lvl1pPr>
              <a:defRPr sz="3600">
                <a:solidFill>
                  <a:schemeClr val="accent3"/>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8E87BCCD-4779-AB4C-8F8B-C27775585392}"/>
              </a:ext>
            </a:extLst>
          </p:cNvPr>
          <p:cNvSpPr>
            <a:spLocks noGrp="1"/>
          </p:cNvSpPr>
          <p:nvPr>
            <p:ph idx="1"/>
          </p:nvPr>
        </p:nvSpPr>
        <p:spPr>
          <a:xfrm>
            <a:off x="143620" y="1370013"/>
            <a:ext cx="4022863" cy="3262312"/>
          </a:xfrm>
          <a:prstGeom prst="rect">
            <a:avLst/>
          </a:prstGeom>
        </p:spPr>
        <p:txBody>
          <a:bodyPr vert="horz" lIns="91440" tIns="45720" rIns="91440" bIns="45720" rtlCol="0">
            <a:normAutofit/>
          </a:bodyPr>
          <a:lstStyle>
            <a:lvl1pPr>
              <a:defRPr>
                <a:solidFill>
                  <a:schemeClr val="accent5">
                    <a:lumMod val="10000"/>
                  </a:schemeClr>
                </a:solidFill>
                <a:latin typeface="Arial" panose="020B0604020202020204" pitchFamily="34" charset="0"/>
                <a:cs typeface="Arial" panose="020B0604020202020204" pitchFamily="34" charset="0"/>
              </a:defRPr>
            </a:lvl1pPr>
            <a:lvl2pPr>
              <a:defRPr>
                <a:solidFill>
                  <a:schemeClr val="accent5">
                    <a:lumMod val="10000"/>
                  </a:schemeClr>
                </a:solidFill>
                <a:latin typeface="Arial" panose="020B0604020202020204" pitchFamily="34" charset="0"/>
                <a:cs typeface="Arial" panose="020B0604020202020204" pitchFamily="34" charset="0"/>
              </a:defRPr>
            </a:lvl2pPr>
            <a:lvl3pPr>
              <a:defRPr>
                <a:solidFill>
                  <a:schemeClr val="accent5">
                    <a:lumMod val="10000"/>
                  </a:schemeClr>
                </a:solidFill>
                <a:latin typeface="Arial" panose="020B0604020202020204" pitchFamily="34" charset="0"/>
                <a:cs typeface="Arial" panose="020B0604020202020204" pitchFamily="34" charset="0"/>
              </a:defRPr>
            </a:lvl3pPr>
            <a:lvl4pPr>
              <a:defRPr>
                <a:solidFill>
                  <a:schemeClr val="accent5">
                    <a:lumMod val="10000"/>
                  </a:schemeClr>
                </a:solidFill>
                <a:latin typeface="Arial" panose="020B0604020202020204" pitchFamily="34" charset="0"/>
                <a:cs typeface="Arial" panose="020B0604020202020204" pitchFamily="34" charset="0"/>
              </a:defRPr>
            </a:lvl4pPr>
            <a:lvl5pPr>
              <a:defRPr>
                <a:solidFill>
                  <a:schemeClr val="accent5">
                    <a:lumMod val="10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E439D9BA-A174-D147-92B1-6571C71BBD8F}"/>
              </a:ext>
            </a:extLst>
          </p:cNvPr>
          <p:cNvSpPr>
            <a:spLocks noGrp="1"/>
          </p:cNvSpPr>
          <p:nvPr>
            <p:ph idx="10"/>
          </p:nvPr>
        </p:nvSpPr>
        <p:spPr>
          <a:xfrm>
            <a:off x="4979338" y="1370013"/>
            <a:ext cx="4022863" cy="3262312"/>
          </a:xfrm>
          <a:prstGeom prst="rect">
            <a:avLst/>
          </a:prstGeom>
        </p:spPr>
        <p:txBody>
          <a:bodyPr vert="horz" lIns="91440" tIns="45720" rIns="91440" bIns="45720" rtlCol="0">
            <a:normAutofit/>
          </a:bodyPr>
          <a:lstStyle>
            <a:lvl1pPr>
              <a:defRPr>
                <a:solidFill>
                  <a:schemeClr val="accent5"/>
                </a:solidFill>
                <a:latin typeface="Arial" panose="020B0604020202020204" pitchFamily="34" charset="0"/>
                <a:cs typeface="Arial" panose="020B0604020202020204" pitchFamily="34" charset="0"/>
              </a:defRPr>
            </a:lvl1pPr>
            <a:lvl2pPr>
              <a:defRPr>
                <a:solidFill>
                  <a:schemeClr val="accent5"/>
                </a:solidFill>
                <a:latin typeface="Arial" panose="020B0604020202020204" pitchFamily="34" charset="0"/>
                <a:cs typeface="Arial" panose="020B0604020202020204" pitchFamily="34" charset="0"/>
              </a:defRPr>
            </a:lvl2pPr>
            <a:lvl3pPr>
              <a:defRPr>
                <a:solidFill>
                  <a:schemeClr val="accent5"/>
                </a:solidFill>
                <a:latin typeface="Arial" panose="020B0604020202020204" pitchFamily="34" charset="0"/>
                <a:cs typeface="Arial" panose="020B0604020202020204" pitchFamily="34" charset="0"/>
              </a:defRPr>
            </a:lvl3pPr>
            <a:lvl4pPr>
              <a:defRPr>
                <a:solidFill>
                  <a:schemeClr val="accent5"/>
                </a:solidFill>
                <a:latin typeface="Arial" panose="020B0604020202020204" pitchFamily="34" charset="0"/>
                <a:cs typeface="Arial" panose="020B0604020202020204" pitchFamily="34" charset="0"/>
              </a:defRPr>
            </a:lvl4pPr>
            <a:lvl5pPr>
              <a:defRPr>
                <a:solidFill>
                  <a:schemeClr val="accent5"/>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761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2521-A925-B84A-9560-CD10CA8B1121}"/>
              </a:ext>
            </a:extLst>
          </p:cNvPr>
          <p:cNvSpPr>
            <a:spLocks noGrp="1"/>
          </p:cNvSpPr>
          <p:nvPr>
            <p:ph type="title"/>
          </p:nvPr>
        </p:nvSpPr>
        <p:spPr>
          <a:xfrm>
            <a:off x="628649" y="274638"/>
            <a:ext cx="7945507" cy="993775"/>
          </a:xfrm>
          <a:prstGeom prst="rect">
            <a:avLst/>
          </a:prstGeom>
        </p:spPr>
        <p:txBody>
          <a:bodyPr anchor="ctr"/>
          <a:lstStyle>
            <a:lvl1pPr>
              <a:defRPr sz="4000">
                <a:solidFill>
                  <a:schemeClr val="accent1"/>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DC44684-9759-FD46-A618-8429D8FB3CD4}"/>
              </a:ext>
            </a:extLst>
          </p:cNvPr>
          <p:cNvSpPr>
            <a:spLocks noGrp="1"/>
          </p:cNvSpPr>
          <p:nvPr>
            <p:ph idx="1"/>
          </p:nvPr>
        </p:nvSpPr>
        <p:spPr>
          <a:xfrm>
            <a:off x="628650" y="1370013"/>
            <a:ext cx="7886700" cy="3262312"/>
          </a:xfrm>
          <a:prstGeom prst="rect">
            <a:avLst/>
          </a:prstGeom>
        </p:spPr>
        <p:txBody>
          <a:bodyPr/>
          <a:lstStyle>
            <a:lvl1pPr>
              <a:defRPr>
                <a:solidFill>
                  <a:schemeClr val="accent5">
                    <a:lumMod val="10000"/>
                  </a:schemeClr>
                </a:solidFill>
              </a:defRPr>
            </a:lvl1pPr>
            <a:lvl2pPr>
              <a:defRPr>
                <a:solidFill>
                  <a:schemeClr val="accent5">
                    <a:lumMod val="10000"/>
                  </a:schemeClr>
                </a:solidFill>
              </a:defRPr>
            </a:lvl2pPr>
            <a:lvl3pPr>
              <a:defRPr>
                <a:solidFill>
                  <a:schemeClr val="accent5">
                    <a:lumMod val="10000"/>
                  </a:schemeClr>
                </a:solidFill>
              </a:defRPr>
            </a:lvl3pPr>
            <a:lvl4pPr>
              <a:defRPr>
                <a:solidFill>
                  <a:schemeClr val="accent5">
                    <a:lumMod val="10000"/>
                  </a:schemeClr>
                </a:solidFill>
              </a:defRPr>
            </a:lvl4pPr>
            <a:lvl5pPr>
              <a:defRPr>
                <a:solidFill>
                  <a:schemeClr val="accent5">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8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27568F-B7AC-1D4B-9C9D-E774CE50AC99}"/>
              </a:ext>
            </a:extLst>
          </p:cNvPr>
          <p:cNvSpPr>
            <a:spLocks noGrp="1"/>
          </p:cNvSpPr>
          <p:nvPr>
            <p:ph type="title"/>
          </p:nvPr>
        </p:nvSpPr>
        <p:spPr>
          <a:xfrm>
            <a:off x="5057527" y="402943"/>
            <a:ext cx="4022863" cy="993775"/>
          </a:xfrm>
          <a:prstGeom prst="rect">
            <a:avLst/>
          </a:prstGeom>
        </p:spPr>
        <p:txBody>
          <a:bodyPr vert="horz" lIns="91440" tIns="45720" rIns="91440" bIns="45720" rtlCol="0" anchor="ctr">
            <a:normAutofit/>
          </a:bodyPr>
          <a:lstStyle>
            <a:lvl1pPr>
              <a:defRPr sz="3600">
                <a:solidFill>
                  <a:schemeClr val="accent1"/>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E2F76977-2975-C944-8E22-F2C8FD57A4AF}"/>
              </a:ext>
            </a:extLst>
          </p:cNvPr>
          <p:cNvSpPr>
            <a:spLocks noGrp="1"/>
          </p:cNvSpPr>
          <p:nvPr>
            <p:ph idx="1"/>
          </p:nvPr>
        </p:nvSpPr>
        <p:spPr>
          <a:xfrm>
            <a:off x="5057527" y="1473380"/>
            <a:ext cx="4022863" cy="3262312"/>
          </a:xfrm>
          <a:prstGeom prst="rect">
            <a:avLst/>
          </a:prstGeom>
        </p:spPr>
        <p:txBody>
          <a:bodyPr vert="horz" lIns="91440" tIns="45720" rIns="91440" bIns="45720" rtlCol="0">
            <a:normAutofit/>
          </a:bodyPr>
          <a:lstStyle>
            <a:lvl1pPr>
              <a:defRPr>
                <a:solidFill>
                  <a:schemeClr val="accent5">
                    <a:lumMod val="10000"/>
                  </a:schemeClr>
                </a:solidFill>
                <a:latin typeface="Arial" panose="020B0604020202020204" pitchFamily="34" charset="0"/>
                <a:cs typeface="Arial" panose="020B0604020202020204" pitchFamily="34" charset="0"/>
              </a:defRPr>
            </a:lvl1pPr>
            <a:lvl2pPr>
              <a:defRPr>
                <a:solidFill>
                  <a:schemeClr val="accent5">
                    <a:lumMod val="10000"/>
                  </a:schemeClr>
                </a:solidFill>
                <a:latin typeface="Arial" panose="020B0604020202020204" pitchFamily="34" charset="0"/>
                <a:cs typeface="Arial" panose="020B0604020202020204" pitchFamily="34" charset="0"/>
              </a:defRPr>
            </a:lvl2pPr>
            <a:lvl3pPr>
              <a:defRPr>
                <a:solidFill>
                  <a:schemeClr val="accent5">
                    <a:lumMod val="10000"/>
                  </a:schemeClr>
                </a:solidFill>
                <a:latin typeface="Arial" panose="020B0604020202020204" pitchFamily="34" charset="0"/>
                <a:cs typeface="Arial" panose="020B0604020202020204" pitchFamily="34" charset="0"/>
              </a:defRPr>
            </a:lvl3pPr>
            <a:lvl4pPr>
              <a:defRPr>
                <a:solidFill>
                  <a:schemeClr val="accent5">
                    <a:lumMod val="10000"/>
                  </a:schemeClr>
                </a:solidFill>
                <a:latin typeface="Arial" panose="020B0604020202020204" pitchFamily="34" charset="0"/>
                <a:cs typeface="Arial" panose="020B0604020202020204" pitchFamily="34" charset="0"/>
              </a:defRPr>
            </a:lvl4pPr>
            <a:lvl5pPr>
              <a:defRPr>
                <a:solidFill>
                  <a:schemeClr val="accent5">
                    <a:lumMod val="10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1">
            <a:extLst>
              <a:ext uri="{FF2B5EF4-FFF2-40B4-BE49-F238E27FC236}">
                <a16:creationId xmlns:a16="http://schemas.microsoft.com/office/drawing/2014/main" id="{58AC0ACC-6F6B-BD48-B218-2BBAEE8FE0B1}"/>
              </a:ext>
            </a:extLst>
          </p:cNvPr>
          <p:cNvSpPr txBox="1">
            <a:spLocks/>
          </p:cNvSpPr>
          <p:nvPr userDrawn="1"/>
        </p:nvSpPr>
        <p:spPr>
          <a:xfrm>
            <a:off x="486852" y="402943"/>
            <a:ext cx="4022863" cy="99377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r>
              <a:rPr lang="en-US">
                <a:solidFill>
                  <a:schemeClr val="accent3"/>
                </a:solidFill>
              </a:rPr>
              <a:t>Click to edit Master title style</a:t>
            </a:r>
          </a:p>
        </p:txBody>
      </p:sp>
      <p:sp>
        <p:nvSpPr>
          <p:cNvPr id="5" name="Text Placeholder 2">
            <a:extLst>
              <a:ext uri="{FF2B5EF4-FFF2-40B4-BE49-F238E27FC236}">
                <a16:creationId xmlns:a16="http://schemas.microsoft.com/office/drawing/2014/main" id="{A8016018-1283-664E-993A-E027841B7ECF}"/>
              </a:ext>
            </a:extLst>
          </p:cNvPr>
          <p:cNvSpPr>
            <a:spLocks noGrp="1"/>
          </p:cNvSpPr>
          <p:nvPr>
            <p:ph idx="10"/>
          </p:nvPr>
        </p:nvSpPr>
        <p:spPr>
          <a:xfrm>
            <a:off x="486852" y="1473380"/>
            <a:ext cx="4022863" cy="3262312"/>
          </a:xfrm>
          <a:prstGeom prst="rect">
            <a:avLst/>
          </a:prstGeom>
        </p:spPr>
        <p:txBody>
          <a:bodyPr vert="horz" lIns="91440" tIns="45720" rIns="91440" bIns="45720" rtlCol="0">
            <a:normAutofit/>
          </a:bodyPr>
          <a:lstStyle>
            <a:lvl1pPr>
              <a:defRPr>
                <a:solidFill>
                  <a:srgbClr val="F8F8F8"/>
                </a:solidFill>
                <a:latin typeface="Arial" panose="020B0604020202020204" pitchFamily="34" charset="0"/>
                <a:cs typeface="Arial" panose="020B0604020202020204" pitchFamily="34" charset="0"/>
              </a:defRPr>
            </a:lvl1pPr>
            <a:lvl2pPr>
              <a:defRPr>
                <a:solidFill>
                  <a:srgbClr val="F8F8F8"/>
                </a:solidFill>
                <a:latin typeface="Arial" panose="020B0604020202020204" pitchFamily="34" charset="0"/>
                <a:cs typeface="Arial" panose="020B0604020202020204" pitchFamily="34" charset="0"/>
              </a:defRPr>
            </a:lvl2pPr>
            <a:lvl3pPr>
              <a:defRPr>
                <a:solidFill>
                  <a:srgbClr val="F8F8F8"/>
                </a:solidFill>
                <a:latin typeface="Arial" panose="020B0604020202020204" pitchFamily="34" charset="0"/>
                <a:cs typeface="Arial" panose="020B0604020202020204" pitchFamily="34" charset="0"/>
              </a:defRPr>
            </a:lvl3pPr>
            <a:lvl4pPr>
              <a:defRPr>
                <a:solidFill>
                  <a:srgbClr val="F8F8F8"/>
                </a:solidFill>
                <a:latin typeface="Arial" panose="020B0604020202020204" pitchFamily="34" charset="0"/>
                <a:cs typeface="Arial" panose="020B0604020202020204" pitchFamily="34" charset="0"/>
              </a:defRPr>
            </a:lvl4pPr>
            <a:lvl5pPr>
              <a:defRPr>
                <a:solidFill>
                  <a:srgbClr val="F8F8F8"/>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340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27568F-B7AC-1D4B-9C9D-E774CE50AC99}"/>
              </a:ext>
            </a:extLst>
          </p:cNvPr>
          <p:cNvSpPr>
            <a:spLocks noGrp="1"/>
          </p:cNvSpPr>
          <p:nvPr>
            <p:ph type="title"/>
          </p:nvPr>
        </p:nvSpPr>
        <p:spPr>
          <a:xfrm>
            <a:off x="5057527" y="402943"/>
            <a:ext cx="4022863" cy="993775"/>
          </a:xfrm>
          <a:prstGeom prst="rect">
            <a:avLst/>
          </a:prstGeom>
        </p:spPr>
        <p:txBody>
          <a:bodyPr vert="horz" lIns="91440" tIns="45720" rIns="91440" bIns="45720" rtlCol="0" anchor="ctr">
            <a:normAutofit/>
          </a:bodyPr>
          <a:lstStyle>
            <a:lvl1pPr>
              <a:defRPr sz="3600">
                <a:solidFill>
                  <a:schemeClr val="tx2"/>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E2F76977-2975-C944-8E22-F2C8FD57A4AF}"/>
              </a:ext>
            </a:extLst>
          </p:cNvPr>
          <p:cNvSpPr>
            <a:spLocks noGrp="1"/>
          </p:cNvSpPr>
          <p:nvPr>
            <p:ph idx="1"/>
          </p:nvPr>
        </p:nvSpPr>
        <p:spPr>
          <a:xfrm>
            <a:off x="5057527" y="1473380"/>
            <a:ext cx="4022863" cy="3262312"/>
          </a:xfrm>
          <a:prstGeom prst="rect">
            <a:avLst/>
          </a:prstGeom>
        </p:spPr>
        <p:txBody>
          <a:bodyPr vert="horz" lIns="91440" tIns="45720" rIns="91440" bIns="45720" rtlCol="0">
            <a:normAutofit/>
          </a:bodyPr>
          <a:lstStyle>
            <a:lvl1pPr>
              <a:defRPr>
                <a:solidFill>
                  <a:schemeClr val="accent5">
                    <a:lumMod val="10000"/>
                  </a:schemeClr>
                </a:solidFill>
                <a:latin typeface="Arial" panose="020B0604020202020204" pitchFamily="34" charset="0"/>
                <a:cs typeface="Arial" panose="020B0604020202020204" pitchFamily="34" charset="0"/>
              </a:defRPr>
            </a:lvl1pPr>
            <a:lvl2pPr>
              <a:defRPr>
                <a:solidFill>
                  <a:schemeClr val="accent5">
                    <a:lumMod val="10000"/>
                  </a:schemeClr>
                </a:solidFill>
                <a:latin typeface="Arial" panose="020B0604020202020204" pitchFamily="34" charset="0"/>
                <a:cs typeface="Arial" panose="020B0604020202020204" pitchFamily="34" charset="0"/>
              </a:defRPr>
            </a:lvl2pPr>
            <a:lvl3pPr>
              <a:defRPr>
                <a:solidFill>
                  <a:schemeClr val="accent5">
                    <a:lumMod val="10000"/>
                  </a:schemeClr>
                </a:solidFill>
                <a:latin typeface="Arial" panose="020B0604020202020204" pitchFamily="34" charset="0"/>
                <a:cs typeface="Arial" panose="020B0604020202020204" pitchFamily="34" charset="0"/>
              </a:defRPr>
            </a:lvl3pPr>
            <a:lvl4pPr>
              <a:defRPr>
                <a:solidFill>
                  <a:schemeClr val="accent5">
                    <a:lumMod val="10000"/>
                  </a:schemeClr>
                </a:solidFill>
                <a:latin typeface="Arial" panose="020B0604020202020204" pitchFamily="34" charset="0"/>
                <a:cs typeface="Arial" panose="020B0604020202020204" pitchFamily="34" charset="0"/>
              </a:defRPr>
            </a:lvl4pPr>
            <a:lvl5pPr>
              <a:defRPr>
                <a:solidFill>
                  <a:schemeClr val="accent5">
                    <a:lumMod val="10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1">
            <a:extLst>
              <a:ext uri="{FF2B5EF4-FFF2-40B4-BE49-F238E27FC236}">
                <a16:creationId xmlns:a16="http://schemas.microsoft.com/office/drawing/2014/main" id="{58AC0ACC-6F6B-BD48-B218-2BBAEE8FE0B1}"/>
              </a:ext>
            </a:extLst>
          </p:cNvPr>
          <p:cNvSpPr txBox="1">
            <a:spLocks/>
          </p:cNvSpPr>
          <p:nvPr userDrawn="1"/>
        </p:nvSpPr>
        <p:spPr>
          <a:xfrm>
            <a:off x="486852" y="402943"/>
            <a:ext cx="4022863" cy="99377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r>
              <a:rPr lang="en-US">
                <a:solidFill>
                  <a:schemeClr val="accent6"/>
                </a:solidFill>
              </a:rPr>
              <a:t>Click to edit Master title style</a:t>
            </a:r>
          </a:p>
        </p:txBody>
      </p:sp>
      <p:sp>
        <p:nvSpPr>
          <p:cNvPr id="5" name="Text Placeholder 2">
            <a:extLst>
              <a:ext uri="{FF2B5EF4-FFF2-40B4-BE49-F238E27FC236}">
                <a16:creationId xmlns:a16="http://schemas.microsoft.com/office/drawing/2014/main" id="{A8016018-1283-664E-993A-E027841B7ECF}"/>
              </a:ext>
            </a:extLst>
          </p:cNvPr>
          <p:cNvSpPr>
            <a:spLocks noGrp="1"/>
          </p:cNvSpPr>
          <p:nvPr>
            <p:ph idx="10"/>
          </p:nvPr>
        </p:nvSpPr>
        <p:spPr>
          <a:xfrm>
            <a:off x="486852" y="1473380"/>
            <a:ext cx="4022863" cy="3262312"/>
          </a:xfrm>
          <a:prstGeom prst="rect">
            <a:avLst/>
          </a:prstGeom>
        </p:spPr>
        <p:txBody>
          <a:bodyPr vert="horz" lIns="91440" tIns="45720" rIns="91440" bIns="45720" rtlCol="0">
            <a:normAutofit/>
          </a:bodyPr>
          <a:lstStyle>
            <a:lvl1pPr>
              <a:defRPr>
                <a:solidFill>
                  <a:srgbClr val="F8F8F8"/>
                </a:solidFill>
                <a:latin typeface="Arial" panose="020B0604020202020204" pitchFamily="34" charset="0"/>
                <a:cs typeface="Arial" panose="020B0604020202020204" pitchFamily="34" charset="0"/>
              </a:defRPr>
            </a:lvl1pPr>
            <a:lvl2pPr>
              <a:defRPr>
                <a:solidFill>
                  <a:srgbClr val="F8F8F8"/>
                </a:solidFill>
                <a:latin typeface="Arial" panose="020B0604020202020204" pitchFamily="34" charset="0"/>
                <a:cs typeface="Arial" panose="020B0604020202020204" pitchFamily="34" charset="0"/>
              </a:defRPr>
            </a:lvl2pPr>
            <a:lvl3pPr>
              <a:defRPr>
                <a:solidFill>
                  <a:srgbClr val="F8F8F8"/>
                </a:solidFill>
                <a:latin typeface="Arial" panose="020B0604020202020204" pitchFamily="34" charset="0"/>
                <a:cs typeface="Arial" panose="020B0604020202020204" pitchFamily="34" charset="0"/>
              </a:defRPr>
            </a:lvl3pPr>
            <a:lvl4pPr>
              <a:defRPr>
                <a:solidFill>
                  <a:srgbClr val="F8F8F8"/>
                </a:solidFill>
                <a:latin typeface="Arial" panose="020B0604020202020204" pitchFamily="34" charset="0"/>
                <a:cs typeface="Arial" panose="020B0604020202020204" pitchFamily="34" charset="0"/>
              </a:defRPr>
            </a:lvl4pPr>
            <a:lvl5pPr>
              <a:defRPr>
                <a:solidFill>
                  <a:srgbClr val="F8F8F8"/>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10517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sv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11.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16.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1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4.xml"/><Relationship Id="rId1" Type="http://schemas.openxmlformats.org/officeDocument/2006/relationships/slideLayout" Target="../slideLayouts/slideLayout28.xml"/><Relationship Id="rId4" Type="http://schemas.openxmlformats.org/officeDocument/2006/relationships/image" Target="../media/image3.sv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5.xml"/><Relationship Id="rId1" Type="http://schemas.openxmlformats.org/officeDocument/2006/relationships/slideLayout" Target="../slideLayouts/slideLayout29.xml"/><Relationship Id="rId4" Type="http://schemas.openxmlformats.org/officeDocument/2006/relationships/image" Target="../media/image3.svg"/></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34.xml"/><Relationship Id="rId7" Type="http://schemas.openxmlformats.org/officeDocument/2006/relationships/theme" Target="../theme/theme1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1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8.xml"/><Relationship Id="rId4" Type="http://schemas.openxmlformats.org/officeDocument/2006/relationships/image" Target="../media/image3.sv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9.xml"/><Relationship Id="rId4" Type="http://schemas.openxmlformats.org/officeDocument/2006/relationships/image" Target="../media/image3.sv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CC9D2F-6CC9-0646-9784-23BA2CE6C429}"/>
              </a:ext>
            </a:extLst>
          </p:cNvPr>
          <p:cNvPicPr>
            <a:picLocks noChangeAspect="1"/>
          </p:cNvPicPr>
          <p:nvPr userDrawn="1"/>
        </p:nvPicPr>
        <p:blipFill>
          <a:blip r:embed="rId3"/>
          <a:stretch>
            <a:fillRect/>
          </a:stretch>
        </p:blipFill>
        <p:spPr>
          <a:xfrm>
            <a:off x="0" y="20625"/>
            <a:ext cx="9144000" cy="5143500"/>
          </a:xfrm>
          <a:prstGeom prst="rect">
            <a:avLst/>
          </a:prstGeom>
        </p:spPr>
      </p:pic>
      <p:pic>
        <p:nvPicPr>
          <p:cNvPr id="7" name="Graphic 6">
            <a:extLst>
              <a:ext uri="{FF2B5EF4-FFF2-40B4-BE49-F238E27FC236}">
                <a16:creationId xmlns:a16="http://schemas.microsoft.com/office/drawing/2014/main" id="{E9433978-1E1B-D145-A702-1F50F67C9D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01763" y="468396"/>
            <a:ext cx="2225269" cy="858515"/>
          </a:xfrm>
          <a:prstGeom prst="rect">
            <a:avLst/>
          </a:prstGeom>
        </p:spPr>
      </p:pic>
    </p:spTree>
    <p:extLst>
      <p:ext uri="{BB962C8B-B14F-4D97-AF65-F5344CB8AC3E}">
        <p14:creationId xmlns:p14="http://schemas.microsoft.com/office/powerpoint/2010/main" val="2620345885"/>
      </p:ext>
    </p:extLst>
  </p:cSld>
  <p:clrMap bg1="lt1" tx1="dk1" bg2="lt2" tx2="dk2" accent1="accent1" accent2="accent2" accent3="accent3" accent4="accent4" accent5="accent5" accent6="accent6" hlink="hlink" folHlink="folHlink"/>
  <p:sldLayoutIdLst>
    <p:sldLayoutId id="214748366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9D9328-B13F-A24B-A881-B78BB3F6D137}"/>
              </a:ext>
            </a:extLst>
          </p:cNvPr>
          <p:cNvPicPr>
            <a:picLocks noChangeAspect="1"/>
          </p:cNvPicPr>
          <p:nvPr userDrawn="1"/>
        </p:nvPicPr>
        <p:blipFill>
          <a:blip r:embed="rId5"/>
          <a:stretch>
            <a:fillRect/>
          </a:stretch>
        </p:blipFill>
        <p:spPr>
          <a:xfrm>
            <a:off x="0" y="0"/>
            <a:ext cx="9144000" cy="5143500"/>
          </a:xfrm>
          <a:prstGeom prst="rect">
            <a:avLst/>
          </a:prstGeom>
        </p:spPr>
      </p:pic>
      <p:pic>
        <p:nvPicPr>
          <p:cNvPr id="9" name="Graphic 8">
            <a:extLst>
              <a:ext uri="{FF2B5EF4-FFF2-40B4-BE49-F238E27FC236}">
                <a16:creationId xmlns:a16="http://schemas.microsoft.com/office/drawing/2014/main" id="{EB60C660-ED40-BC45-945E-DD04300B4E8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2045" y="4564415"/>
            <a:ext cx="971940" cy="374977"/>
          </a:xfrm>
          <a:prstGeom prst="rect">
            <a:avLst/>
          </a:prstGeom>
        </p:spPr>
      </p:pic>
      <p:sp>
        <p:nvSpPr>
          <p:cNvPr id="11" name="TextBox 10">
            <a:extLst>
              <a:ext uri="{FF2B5EF4-FFF2-40B4-BE49-F238E27FC236}">
                <a16:creationId xmlns:a16="http://schemas.microsoft.com/office/drawing/2014/main" id="{756CEC1B-BD31-A544-8F3C-E0891B5EC2DB}"/>
              </a:ext>
            </a:extLst>
          </p:cNvPr>
          <p:cNvSpPr txBox="1"/>
          <p:nvPr userDrawn="1"/>
        </p:nvSpPr>
        <p:spPr>
          <a:xfrm>
            <a:off x="8769927" y="4816282"/>
            <a:ext cx="374073" cy="246221"/>
          </a:xfrm>
          <a:prstGeom prst="rect">
            <a:avLst/>
          </a:prstGeom>
          <a:noFill/>
        </p:spPr>
        <p:txBody>
          <a:bodyPr wrap="square" rtlCol="0">
            <a:spAutoFit/>
          </a:bodyPr>
          <a:lstStyle/>
          <a:p>
            <a:fld id="{FCFFA032-9782-C943-8055-C1787F6935A9}" type="slidenum">
              <a:rPr lang="en-US" altLang="en-US" sz="1000" smtClean="0">
                <a:solidFill>
                  <a:schemeClr val="bg1"/>
                </a:solidFill>
                <a:latin typeface="Arial" panose="020B0604020202020204" pitchFamily="34" charset="0"/>
                <a:cs typeface="Arial" panose="020B0604020202020204" pitchFamily="34" charset="0"/>
              </a:rPr>
              <a:pPr/>
              <a:t>‹#›</a:t>
            </a:fld>
            <a:endParaRPr lang="en-US" altLang="en-US" sz="1800">
              <a:solidFill>
                <a:schemeClr val="bg1"/>
              </a:solidFill>
            </a:endParaRPr>
          </a:p>
        </p:txBody>
      </p:sp>
      <p:sp>
        <p:nvSpPr>
          <p:cNvPr id="8" name="TextBox 7">
            <a:extLst>
              <a:ext uri="{FF2B5EF4-FFF2-40B4-BE49-F238E27FC236}">
                <a16:creationId xmlns:a16="http://schemas.microsoft.com/office/drawing/2014/main" id="{844153E8-7F87-D14D-8B74-23457BB2DF3B}"/>
              </a:ext>
            </a:extLst>
          </p:cNvPr>
          <p:cNvSpPr txBox="1"/>
          <p:nvPr userDrawn="1"/>
        </p:nvSpPr>
        <p:spPr>
          <a:xfrm>
            <a:off x="6723343" y="4839364"/>
            <a:ext cx="1455726" cy="200055"/>
          </a:xfrm>
          <a:prstGeom prst="rect">
            <a:avLst/>
          </a:prstGeom>
          <a:noFill/>
        </p:spPr>
        <p:txBody>
          <a:bodyPr wrap="square" rtlCol="0">
            <a:spAutoFit/>
          </a:bodyPr>
          <a:lstStyle/>
          <a:p>
            <a:r>
              <a:rPr lang="en-US" sz="700">
                <a:solidFill>
                  <a:srgbClr val="92D050"/>
                </a:solidFill>
              </a:rPr>
              <a:t>©2021 National Safety Council</a:t>
            </a:r>
          </a:p>
        </p:txBody>
      </p:sp>
    </p:spTree>
    <p:extLst>
      <p:ext uri="{BB962C8B-B14F-4D97-AF65-F5344CB8AC3E}">
        <p14:creationId xmlns:p14="http://schemas.microsoft.com/office/powerpoint/2010/main" val="2307637824"/>
      </p:ext>
    </p:extLst>
  </p:cSld>
  <p:clrMap bg1="lt1" tx1="dk1" bg2="lt2" tx2="dk2" accent1="accent1" accent2="accent2" accent3="accent3" accent4="accent4" accent5="accent5" accent6="accent6" hlink="hlink" folHlink="folHlink"/>
  <p:sldLayoutIdLst>
    <p:sldLayoutId id="2147483743" r:id="rId1"/>
    <p:sldLayoutId id="2147483745" r:id="rId2"/>
    <p:sldLayoutId id="2147483746" r:id="rId3"/>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alpha val="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D3F5B-2A21-5744-8BDE-2F6EEDCC2C12}"/>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48587371-7B13-4043-9C66-4200AD637B48}"/>
              </a:ext>
            </a:extLst>
          </p:cNvPr>
          <p:cNvSpPr txBox="1"/>
          <p:nvPr userDrawn="1"/>
        </p:nvSpPr>
        <p:spPr>
          <a:xfrm>
            <a:off x="8769927" y="4816282"/>
            <a:ext cx="374073" cy="246221"/>
          </a:xfrm>
          <a:prstGeom prst="rect">
            <a:avLst/>
          </a:prstGeom>
          <a:noFill/>
        </p:spPr>
        <p:txBody>
          <a:bodyPr wrap="square" rtlCol="0">
            <a:spAutoFit/>
          </a:bodyPr>
          <a:lstStyle/>
          <a:p>
            <a:fld id="{FCFFA032-9782-C943-8055-C1787F6935A9}" type="slidenum">
              <a:rPr lang="en-US" altLang="en-US" sz="1000" smtClean="0">
                <a:solidFill>
                  <a:schemeClr val="bg1"/>
                </a:solidFill>
                <a:latin typeface="Arial" panose="020B0604020202020204" pitchFamily="34" charset="0"/>
                <a:cs typeface="Arial" panose="020B0604020202020204" pitchFamily="34" charset="0"/>
              </a:rPr>
              <a:pPr/>
              <a:t>‹#›</a:t>
            </a:fld>
            <a:endParaRPr lang="en-US" altLang="en-US" sz="1800">
              <a:solidFill>
                <a:schemeClr val="bg1"/>
              </a:solidFill>
            </a:endParaRPr>
          </a:p>
        </p:txBody>
      </p:sp>
      <p:pic>
        <p:nvPicPr>
          <p:cNvPr id="9" name="Graphic 8">
            <a:extLst>
              <a:ext uri="{FF2B5EF4-FFF2-40B4-BE49-F238E27FC236}">
                <a16:creationId xmlns:a16="http://schemas.microsoft.com/office/drawing/2014/main" id="{AC4633BD-C82B-0440-8F54-89290F1A29B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2045" y="4564415"/>
            <a:ext cx="971940" cy="374977"/>
          </a:xfrm>
          <a:prstGeom prst="rect">
            <a:avLst/>
          </a:prstGeom>
        </p:spPr>
      </p:pic>
      <p:sp>
        <p:nvSpPr>
          <p:cNvPr id="13" name="TextBox 12">
            <a:extLst>
              <a:ext uri="{FF2B5EF4-FFF2-40B4-BE49-F238E27FC236}">
                <a16:creationId xmlns:a16="http://schemas.microsoft.com/office/drawing/2014/main" id="{8FD8C416-F01A-EE4C-8553-9939D14359F1}"/>
              </a:ext>
            </a:extLst>
          </p:cNvPr>
          <p:cNvSpPr txBox="1"/>
          <p:nvPr userDrawn="1"/>
        </p:nvSpPr>
        <p:spPr>
          <a:xfrm>
            <a:off x="6723343" y="4839364"/>
            <a:ext cx="1455726" cy="200055"/>
          </a:xfrm>
          <a:prstGeom prst="rect">
            <a:avLst/>
          </a:prstGeom>
          <a:noFill/>
        </p:spPr>
        <p:txBody>
          <a:bodyPr wrap="square" rtlCol="0">
            <a:spAutoFit/>
          </a:bodyPr>
          <a:lstStyle/>
          <a:p>
            <a:r>
              <a:rPr lang="en-US" sz="700">
                <a:solidFill>
                  <a:srgbClr val="92D050"/>
                </a:solidFill>
              </a:rPr>
              <a:t>©2021 National Safety Council</a:t>
            </a:r>
          </a:p>
        </p:txBody>
      </p:sp>
    </p:spTree>
    <p:extLst>
      <p:ext uri="{BB962C8B-B14F-4D97-AF65-F5344CB8AC3E}">
        <p14:creationId xmlns:p14="http://schemas.microsoft.com/office/powerpoint/2010/main" val="2792515945"/>
      </p:ext>
    </p:extLst>
  </p:cSld>
  <p:clrMap bg1="lt1" tx1="dk1" bg2="lt2" tx2="dk2" accent1="accent1" accent2="accent2" accent3="accent3" accent4="accent4" accent5="accent5" accent6="accent6" hlink="hlink" folHlink="folHlink"/>
  <p:sldLayoutIdLst>
    <p:sldLayoutId id="2147483750" r:id="rId1"/>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A picture containing flower&#10;&#10;Description automatically generated">
            <a:extLst>
              <a:ext uri="{FF2B5EF4-FFF2-40B4-BE49-F238E27FC236}">
                <a16:creationId xmlns:a16="http://schemas.microsoft.com/office/drawing/2014/main" id="{AC645B82-8F90-974B-B4FA-03A570831FB1}"/>
              </a:ext>
            </a:extLst>
          </p:cNvPr>
          <p:cNvPicPr>
            <a:picLocks noChangeAspect="1"/>
          </p:cNvPicPr>
          <p:nvPr userDrawn="1"/>
        </p:nvPicPr>
        <p:blipFill>
          <a:blip r:embed="rId3"/>
          <a:stretch>
            <a:fillRect/>
          </a:stretch>
        </p:blipFill>
        <p:spPr>
          <a:xfrm>
            <a:off x="4388126" y="2289976"/>
            <a:ext cx="4755874" cy="2853524"/>
          </a:xfrm>
          <a:prstGeom prst="rect">
            <a:avLst/>
          </a:prstGeom>
        </p:spPr>
      </p:pic>
      <p:sp>
        <p:nvSpPr>
          <p:cNvPr id="5" name="TextBox 4">
            <a:extLst>
              <a:ext uri="{FF2B5EF4-FFF2-40B4-BE49-F238E27FC236}">
                <a16:creationId xmlns:a16="http://schemas.microsoft.com/office/drawing/2014/main" id="{F87F5932-10CA-B84C-B61A-2D1670D09E00}"/>
              </a:ext>
            </a:extLst>
          </p:cNvPr>
          <p:cNvSpPr txBox="1"/>
          <p:nvPr userDrawn="1"/>
        </p:nvSpPr>
        <p:spPr>
          <a:xfrm>
            <a:off x="8769927" y="4816282"/>
            <a:ext cx="374073" cy="246221"/>
          </a:xfrm>
          <a:prstGeom prst="rect">
            <a:avLst/>
          </a:prstGeom>
          <a:noFill/>
        </p:spPr>
        <p:txBody>
          <a:bodyPr wrap="square" rtlCol="0">
            <a:spAutoFit/>
          </a:bodyPr>
          <a:lstStyle/>
          <a:p>
            <a:fld id="{FCFFA032-9782-C943-8055-C1787F6935A9}" type="slidenum">
              <a:rPr lang="en-US" altLang="en-US" sz="1000" smtClean="0">
                <a:solidFill>
                  <a:schemeClr val="bg1"/>
                </a:solidFill>
                <a:latin typeface="Arial" panose="020B0604020202020204" pitchFamily="34" charset="0"/>
                <a:cs typeface="Arial" panose="020B0604020202020204" pitchFamily="34" charset="0"/>
              </a:rPr>
              <a:pPr/>
              <a:t>‹#›</a:t>
            </a:fld>
            <a:endParaRPr lang="en-US" altLang="en-US" sz="1800">
              <a:solidFill>
                <a:schemeClr val="bg1"/>
              </a:solidFill>
            </a:endParaRPr>
          </a:p>
        </p:txBody>
      </p:sp>
      <p:pic>
        <p:nvPicPr>
          <p:cNvPr id="7" name="Graphic 6">
            <a:extLst>
              <a:ext uri="{FF2B5EF4-FFF2-40B4-BE49-F238E27FC236}">
                <a16:creationId xmlns:a16="http://schemas.microsoft.com/office/drawing/2014/main" id="{816FF221-F392-0341-99A7-2550037B84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2045" y="4564415"/>
            <a:ext cx="971940" cy="374977"/>
          </a:xfrm>
          <a:prstGeom prst="rect">
            <a:avLst/>
          </a:prstGeom>
        </p:spPr>
      </p:pic>
      <p:sp>
        <p:nvSpPr>
          <p:cNvPr id="8" name="TextBox 7">
            <a:extLst>
              <a:ext uri="{FF2B5EF4-FFF2-40B4-BE49-F238E27FC236}">
                <a16:creationId xmlns:a16="http://schemas.microsoft.com/office/drawing/2014/main" id="{A4C83BDC-3132-1648-8B79-D31E40F18F19}"/>
              </a:ext>
            </a:extLst>
          </p:cNvPr>
          <p:cNvSpPr txBox="1"/>
          <p:nvPr userDrawn="1"/>
        </p:nvSpPr>
        <p:spPr>
          <a:xfrm>
            <a:off x="6723343" y="4839364"/>
            <a:ext cx="1455726" cy="200055"/>
          </a:xfrm>
          <a:prstGeom prst="rect">
            <a:avLst/>
          </a:prstGeom>
          <a:noFill/>
        </p:spPr>
        <p:txBody>
          <a:bodyPr wrap="square" rtlCol="0">
            <a:spAutoFit/>
          </a:bodyPr>
          <a:lstStyle/>
          <a:p>
            <a:r>
              <a:rPr lang="en-US" sz="700">
                <a:solidFill>
                  <a:schemeClr val="accent5">
                    <a:lumMod val="50000"/>
                  </a:schemeClr>
                </a:solidFill>
              </a:rPr>
              <a:t>©2021 National Safety Council</a:t>
            </a:r>
          </a:p>
        </p:txBody>
      </p:sp>
    </p:spTree>
    <p:extLst>
      <p:ext uri="{BB962C8B-B14F-4D97-AF65-F5344CB8AC3E}">
        <p14:creationId xmlns:p14="http://schemas.microsoft.com/office/powerpoint/2010/main" val="1699335084"/>
      </p:ext>
    </p:extLst>
  </p:cSld>
  <p:clrMap bg1="lt1" tx1="dk1" bg2="lt2" tx2="dk2" accent1="accent1" accent2="accent2" accent3="accent3" accent4="accent4" accent5="accent5" accent6="accent6" hlink="hlink" folHlink="folHlink"/>
  <p:sldLayoutIdLst>
    <p:sldLayoutId id="2147483752" r:id="rId1"/>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85547F-8DE1-4AE5-AAF3-A1585C8E7E8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856208-BBA8-4D2F-9BFB-7B7DF130091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3D4D8F-D676-4C00-AB93-B6ADE3670A5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3FFF74E-7375-4314-86D1-9D47C5AD9E95}" type="datetimeFigureOut">
              <a:rPr lang="en-US" smtClean="0"/>
              <a:t>2/3/2022</a:t>
            </a:fld>
            <a:endParaRPr lang="en-US"/>
          </a:p>
        </p:txBody>
      </p:sp>
      <p:sp>
        <p:nvSpPr>
          <p:cNvPr id="5" name="Footer Placeholder 4">
            <a:extLst>
              <a:ext uri="{FF2B5EF4-FFF2-40B4-BE49-F238E27FC236}">
                <a16:creationId xmlns:a16="http://schemas.microsoft.com/office/drawing/2014/main" id="{EA1FF88A-8BF1-4949-BC6E-8710304E72A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41F482-B03C-44FB-88CF-731BE32C806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879DEBE-9E2F-4D7A-96B2-9794B4D3D74F}" type="slidenum">
              <a:rPr lang="en-US" smtClean="0"/>
              <a:t>‹#›</a:t>
            </a:fld>
            <a:endParaRPr lang="en-US"/>
          </a:p>
        </p:txBody>
      </p:sp>
    </p:spTree>
    <p:extLst>
      <p:ext uri="{BB962C8B-B14F-4D97-AF65-F5344CB8AC3E}">
        <p14:creationId xmlns:p14="http://schemas.microsoft.com/office/powerpoint/2010/main" val="123810050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Round Single Corner Rectangle 10">
            <a:extLst>
              <a:ext uri="{FF2B5EF4-FFF2-40B4-BE49-F238E27FC236}">
                <a16:creationId xmlns:a16="http://schemas.microsoft.com/office/drawing/2014/main" id="{31444F52-4A7A-1545-9318-64EB33157434}"/>
              </a:ext>
            </a:extLst>
          </p:cNvPr>
          <p:cNvSpPr/>
          <p:nvPr userDrawn="1"/>
        </p:nvSpPr>
        <p:spPr>
          <a:xfrm rot="5400000">
            <a:off x="345163" y="-345163"/>
            <a:ext cx="4287405" cy="4977730"/>
          </a:xfrm>
          <a:custGeom>
            <a:avLst/>
            <a:gdLst>
              <a:gd name="connsiteX0" fmla="*/ 0 w 4287405"/>
              <a:gd name="connsiteY0" fmla="*/ 0 h 4977635"/>
              <a:gd name="connsiteX1" fmla="*/ 3572823 w 4287405"/>
              <a:gd name="connsiteY1" fmla="*/ 0 h 4977635"/>
              <a:gd name="connsiteX2" fmla="*/ 4287405 w 4287405"/>
              <a:gd name="connsiteY2" fmla="*/ 714582 h 4977635"/>
              <a:gd name="connsiteX3" fmla="*/ 4287405 w 4287405"/>
              <a:gd name="connsiteY3" fmla="*/ 4977635 h 4977635"/>
              <a:gd name="connsiteX4" fmla="*/ 0 w 4287405"/>
              <a:gd name="connsiteY4" fmla="*/ 4977635 h 4977635"/>
              <a:gd name="connsiteX5" fmla="*/ 0 w 4287405"/>
              <a:gd name="connsiteY5" fmla="*/ 0 h 4977635"/>
              <a:gd name="connsiteX0" fmla="*/ 0 w 4287405"/>
              <a:gd name="connsiteY0" fmla="*/ 0 h 4977635"/>
              <a:gd name="connsiteX1" fmla="*/ 3820330 w 4287405"/>
              <a:gd name="connsiteY1" fmla="*/ 0 h 4977635"/>
              <a:gd name="connsiteX2" fmla="*/ 4287405 w 4287405"/>
              <a:gd name="connsiteY2" fmla="*/ 714582 h 4977635"/>
              <a:gd name="connsiteX3" fmla="*/ 4287405 w 4287405"/>
              <a:gd name="connsiteY3" fmla="*/ 4977635 h 4977635"/>
              <a:gd name="connsiteX4" fmla="*/ 0 w 4287405"/>
              <a:gd name="connsiteY4" fmla="*/ 4977635 h 4977635"/>
              <a:gd name="connsiteX5" fmla="*/ 0 w 4287405"/>
              <a:gd name="connsiteY5" fmla="*/ 0 h 4977635"/>
              <a:gd name="connsiteX0" fmla="*/ 0 w 4287405"/>
              <a:gd name="connsiteY0" fmla="*/ 0 h 4977635"/>
              <a:gd name="connsiteX1" fmla="*/ 3820330 w 4287405"/>
              <a:gd name="connsiteY1" fmla="*/ 0 h 4977635"/>
              <a:gd name="connsiteX2" fmla="*/ 4287405 w 4287405"/>
              <a:gd name="connsiteY2" fmla="*/ 391449 h 4977635"/>
              <a:gd name="connsiteX3" fmla="*/ 4287405 w 4287405"/>
              <a:gd name="connsiteY3" fmla="*/ 4977635 h 4977635"/>
              <a:gd name="connsiteX4" fmla="*/ 0 w 4287405"/>
              <a:gd name="connsiteY4" fmla="*/ 4977635 h 4977635"/>
              <a:gd name="connsiteX5" fmla="*/ 0 w 4287405"/>
              <a:gd name="connsiteY5" fmla="*/ 0 h 4977635"/>
              <a:gd name="connsiteX0" fmla="*/ 0 w 4287405"/>
              <a:gd name="connsiteY0" fmla="*/ 0 h 4977635"/>
              <a:gd name="connsiteX1" fmla="*/ 3820330 w 4287405"/>
              <a:gd name="connsiteY1" fmla="*/ 0 h 4977635"/>
              <a:gd name="connsiteX2" fmla="*/ 4287405 w 4287405"/>
              <a:gd name="connsiteY2" fmla="*/ 391449 h 4977635"/>
              <a:gd name="connsiteX3" fmla="*/ 4287405 w 4287405"/>
              <a:gd name="connsiteY3" fmla="*/ 4977635 h 4977635"/>
              <a:gd name="connsiteX4" fmla="*/ 0 w 4287405"/>
              <a:gd name="connsiteY4" fmla="*/ 4977635 h 4977635"/>
              <a:gd name="connsiteX5" fmla="*/ 0 w 4287405"/>
              <a:gd name="connsiteY5" fmla="*/ 0 h 4977635"/>
              <a:gd name="connsiteX0" fmla="*/ 0 w 4287405"/>
              <a:gd name="connsiteY0" fmla="*/ 163615 h 5141250"/>
              <a:gd name="connsiteX1" fmla="*/ 3820330 w 4287405"/>
              <a:gd name="connsiteY1" fmla="*/ 163615 h 5141250"/>
              <a:gd name="connsiteX2" fmla="*/ 4287405 w 4287405"/>
              <a:gd name="connsiteY2" fmla="*/ 555064 h 5141250"/>
              <a:gd name="connsiteX3" fmla="*/ 4287405 w 4287405"/>
              <a:gd name="connsiteY3" fmla="*/ 5141250 h 5141250"/>
              <a:gd name="connsiteX4" fmla="*/ 0 w 4287405"/>
              <a:gd name="connsiteY4" fmla="*/ 5141250 h 5141250"/>
              <a:gd name="connsiteX5" fmla="*/ 0 w 4287405"/>
              <a:gd name="connsiteY5" fmla="*/ 163615 h 5141250"/>
              <a:gd name="connsiteX0" fmla="*/ 0 w 4287405"/>
              <a:gd name="connsiteY0" fmla="*/ 95 h 4977730"/>
              <a:gd name="connsiteX1" fmla="*/ 3820330 w 4287405"/>
              <a:gd name="connsiteY1" fmla="*/ 95 h 4977730"/>
              <a:gd name="connsiteX2" fmla="*/ 4287405 w 4287405"/>
              <a:gd name="connsiteY2" fmla="*/ 391544 h 4977730"/>
              <a:gd name="connsiteX3" fmla="*/ 4287405 w 4287405"/>
              <a:gd name="connsiteY3" fmla="*/ 4977730 h 4977730"/>
              <a:gd name="connsiteX4" fmla="*/ 0 w 4287405"/>
              <a:gd name="connsiteY4" fmla="*/ 4977730 h 4977730"/>
              <a:gd name="connsiteX5" fmla="*/ 0 w 4287405"/>
              <a:gd name="connsiteY5" fmla="*/ 95 h 497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7405" h="4977730">
                <a:moveTo>
                  <a:pt x="0" y="95"/>
                </a:moveTo>
                <a:lnTo>
                  <a:pt x="3820330" y="95"/>
                </a:lnTo>
                <a:cubicBezTo>
                  <a:pt x="4125606" y="95"/>
                  <a:pt x="4287408" y="-16531"/>
                  <a:pt x="4287405" y="391544"/>
                </a:cubicBezTo>
                <a:cubicBezTo>
                  <a:pt x="4287402" y="799619"/>
                  <a:pt x="4287405" y="3449001"/>
                  <a:pt x="4287405" y="4977730"/>
                </a:cubicBezTo>
                <a:lnTo>
                  <a:pt x="0" y="4977730"/>
                </a:lnTo>
                <a:lnTo>
                  <a:pt x="0" y="95"/>
                </a:lnTo>
                <a:close/>
              </a:path>
            </a:pathLst>
          </a:custGeom>
          <a:solidFill>
            <a:srgbClr val="059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4BDB99D-E10D-114A-9862-C2A0920B5344}"/>
              </a:ext>
            </a:extLst>
          </p:cNvPr>
          <p:cNvSpPr txBox="1"/>
          <p:nvPr userDrawn="1"/>
        </p:nvSpPr>
        <p:spPr>
          <a:xfrm>
            <a:off x="8769927" y="4816282"/>
            <a:ext cx="374073" cy="246221"/>
          </a:xfrm>
          <a:prstGeom prst="rect">
            <a:avLst/>
          </a:prstGeom>
          <a:noFill/>
        </p:spPr>
        <p:txBody>
          <a:bodyPr wrap="square" rtlCol="0">
            <a:spAutoFit/>
          </a:bodyPr>
          <a:lstStyle/>
          <a:p>
            <a:fld id="{FCFFA032-9782-C943-8055-C1787F6935A9}" type="slidenum">
              <a:rPr lang="en-US" altLang="en-US" sz="1000" smtClean="0">
                <a:solidFill>
                  <a:schemeClr val="accent5">
                    <a:lumMod val="50000"/>
                  </a:schemeClr>
                </a:solidFill>
                <a:latin typeface="Arial" panose="020B0604020202020204" pitchFamily="34" charset="0"/>
                <a:cs typeface="Arial" panose="020B0604020202020204" pitchFamily="34" charset="0"/>
              </a:rPr>
              <a:pPr/>
              <a:t>‹#›</a:t>
            </a:fld>
            <a:endParaRPr lang="en-US" altLang="en-US" sz="1800">
              <a:solidFill>
                <a:schemeClr val="accent5">
                  <a:lumMod val="50000"/>
                </a:schemeClr>
              </a:solidFill>
            </a:endParaRPr>
          </a:p>
        </p:txBody>
      </p:sp>
      <p:pic>
        <p:nvPicPr>
          <p:cNvPr id="7" name="Graphic 6">
            <a:extLst>
              <a:ext uri="{FF2B5EF4-FFF2-40B4-BE49-F238E27FC236}">
                <a16:creationId xmlns:a16="http://schemas.microsoft.com/office/drawing/2014/main" id="{FB0C00EA-FC28-8546-9203-D820C0F7AF7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2045" y="4564415"/>
            <a:ext cx="971940" cy="374977"/>
          </a:xfrm>
          <a:prstGeom prst="rect">
            <a:avLst/>
          </a:prstGeom>
        </p:spPr>
      </p:pic>
      <p:sp>
        <p:nvSpPr>
          <p:cNvPr id="11" name="TextBox 10">
            <a:extLst>
              <a:ext uri="{FF2B5EF4-FFF2-40B4-BE49-F238E27FC236}">
                <a16:creationId xmlns:a16="http://schemas.microsoft.com/office/drawing/2014/main" id="{5D036135-2E0B-7A4E-AD8B-CBD85CD03BFD}"/>
              </a:ext>
            </a:extLst>
          </p:cNvPr>
          <p:cNvSpPr txBox="1"/>
          <p:nvPr userDrawn="1"/>
        </p:nvSpPr>
        <p:spPr>
          <a:xfrm>
            <a:off x="6723343" y="4839364"/>
            <a:ext cx="1455726" cy="200055"/>
          </a:xfrm>
          <a:prstGeom prst="rect">
            <a:avLst/>
          </a:prstGeom>
          <a:noFill/>
        </p:spPr>
        <p:txBody>
          <a:bodyPr wrap="square" rtlCol="0">
            <a:spAutoFit/>
          </a:bodyPr>
          <a:lstStyle/>
          <a:p>
            <a:r>
              <a:rPr lang="en-US" sz="700">
                <a:solidFill>
                  <a:schemeClr val="accent5">
                    <a:lumMod val="50000"/>
                  </a:schemeClr>
                </a:solidFill>
              </a:rPr>
              <a:t>©2021 National Safety Council</a:t>
            </a:r>
          </a:p>
        </p:txBody>
      </p:sp>
    </p:spTree>
    <p:extLst>
      <p:ext uri="{BB962C8B-B14F-4D97-AF65-F5344CB8AC3E}">
        <p14:creationId xmlns:p14="http://schemas.microsoft.com/office/powerpoint/2010/main" val="888776794"/>
      </p:ext>
    </p:extLst>
  </p:cSld>
  <p:clrMap bg1="lt1" tx1="dk1" bg2="lt2" tx2="dk2" accent1="accent1" accent2="accent2" accent3="accent3" accent4="accent4" accent5="accent5" accent6="accent6" hlink="hlink" folHlink="folHlink"/>
  <p:sldLayoutIdLst>
    <p:sldLayoutId id="2147483767" r:id="rId1"/>
  </p:sldLayoutIdLst>
  <p:txStyles>
    <p:titleStyle>
      <a:lvl1pPr algn="l" defTabSz="914400" rtl="0" eaLnBrk="1" latinLnBrk="0" hangingPunct="1">
        <a:lnSpc>
          <a:spcPct val="90000"/>
        </a:lnSpc>
        <a:spcBef>
          <a:spcPct val="0"/>
        </a:spcBef>
        <a:buNone/>
        <a:defRPr sz="44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E8E8E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6BC1652-55E2-FB41-9E88-65D17815A2DD}"/>
              </a:ext>
            </a:extLst>
          </p:cNvPr>
          <p:cNvSpPr txBox="1"/>
          <p:nvPr userDrawn="1"/>
        </p:nvSpPr>
        <p:spPr>
          <a:xfrm>
            <a:off x="8769927" y="4816282"/>
            <a:ext cx="374073" cy="246221"/>
          </a:xfrm>
          <a:prstGeom prst="rect">
            <a:avLst/>
          </a:prstGeom>
          <a:noFill/>
        </p:spPr>
        <p:txBody>
          <a:bodyPr wrap="square" rtlCol="0">
            <a:spAutoFit/>
          </a:bodyPr>
          <a:lstStyle/>
          <a:p>
            <a:fld id="{FCFFA032-9782-C943-8055-C1787F6935A9}" type="slidenum">
              <a:rPr lang="en-US" altLang="en-US" sz="1000" smtClean="0">
                <a:solidFill>
                  <a:schemeClr val="accent5">
                    <a:lumMod val="50000"/>
                  </a:schemeClr>
                </a:solidFill>
                <a:latin typeface="Arial" panose="020B0604020202020204" pitchFamily="34" charset="0"/>
                <a:cs typeface="Arial" panose="020B0604020202020204" pitchFamily="34" charset="0"/>
              </a:rPr>
              <a:pPr/>
              <a:t>‹#›</a:t>
            </a:fld>
            <a:endParaRPr lang="en-US" altLang="en-US" sz="1800">
              <a:solidFill>
                <a:schemeClr val="accent5">
                  <a:lumMod val="50000"/>
                </a:schemeClr>
              </a:solidFill>
            </a:endParaRPr>
          </a:p>
        </p:txBody>
      </p:sp>
      <p:pic>
        <p:nvPicPr>
          <p:cNvPr id="11" name="Graphic 10">
            <a:extLst>
              <a:ext uri="{FF2B5EF4-FFF2-40B4-BE49-F238E27FC236}">
                <a16:creationId xmlns:a16="http://schemas.microsoft.com/office/drawing/2014/main" id="{C18854D3-5B2D-B54C-8AA9-EA575BD7A8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2045" y="4564415"/>
            <a:ext cx="971940" cy="374977"/>
          </a:xfrm>
          <a:prstGeom prst="rect">
            <a:avLst/>
          </a:prstGeom>
        </p:spPr>
      </p:pic>
      <p:sp>
        <p:nvSpPr>
          <p:cNvPr id="5" name="TextBox 4">
            <a:extLst>
              <a:ext uri="{FF2B5EF4-FFF2-40B4-BE49-F238E27FC236}">
                <a16:creationId xmlns:a16="http://schemas.microsoft.com/office/drawing/2014/main" id="{E9F793FC-793F-644E-83C7-3F18D8BD039D}"/>
              </a:ext>
            </a:extLst>
          </p:cNvPr>
          <p:cNvSpPr txBox="1"/>
          <p:nvPr userDrawn="1"/>
        </p:nvSpPr>
        <p:spPr>
          <a:xfrm>
            <a:off x="6723343" y="4839364"/>
            <a:ext cx="1455726" cy="200055"/>
          </a:xfrm>
          <a:prstGeom prst="rect">
            <a:avLst/>
          </a:prstGeom>
          <a:noFill/>
        </p:spPr>
        <p:txBody>
          <a:bodyPr wrap="square" rtlCol="0">
            <a:spAutoFit/>
          </a:bodyPr>
          <a:lstStyle/>
          <a:p>
            <a:r>
              <a:rPr lang="en-US" sz="700">
                <a:solidFill>
                  <a:schemeClr val="accent5">
                    <a:lumMod val="50000"/>
                  </a:schemeClr>
                </a:solidFill>
              </a:rPr>
              <a:t>©2021 National Safety Council</a:t>
            </a:r>
          </a:p>
        </p:txBody>
      </p:sp>
    </p:spTree>
    <p:extLst>
      <p:ext uri="{BB962C8B-B14F-4D97-AF65-F5344CB8AC3E}">
        <p14:creationId xmlns:p14="http://schemas.microsoft.com/office/powerpoint/2010/main" val="3944323214"/>
      </p:ext>
    </p:extLst>
  </p:cSld>
  <p:clrMap bg1="lt1" tx1="dk1" bg2="lt2" tx2="dk2" accent1="accent1" accent2="accent2" accent3="accent3" accent4="accent4" accent5="accent5" accent6="accent6" hlink="hlink" folHlink="folHlink"/>
  <p:sldLayoutIdLst>
    <p:sldLayoutId id="2147483769" r:id="rId1"/>
  </p:sldLayoutIdLst>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1F52C-E3FB-0D4E-94A2-0DC4FACBF107}"/>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FB0F31-AA72-234D-8C3C-25E24961E7ED}"/>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1143771"/>
      </p:ext>
    </p:extLst>
  </p:cSld>
  <p:clrMap bg1="lt1" tx1="dk1" bg2="lt2" tx2="dk2" accent1="accent1" accent2="accent2" accent3="accent3" accent4="accent4" accent5="accent5" accent6="accent6" hlink="hlink" folHlink="folHlink"/>
  <p:sldLayoutIdLst>
    <p:sldLayoutId id="2147483771" r:id="rId1"/>
    <p:sldLayoutId id="2147483772" r:id="rId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EF2D5EDC-6A10-6440-8BBF-7F7904B5E8A3}"/>
              </a:ext>
            </a:extLst>
          </p:cNvPr>
          <p:cNvPicPr>
            <a:picLocks noChangeAspect="1"/>
          </p:cNvPicPr>
          <p:nvPr userDrawn="1"/>
        </p:nvPicPr>
        <p:blipFill>
          <a:blip r:embed="rId8"/>
          <a:srcRect/>
          <a:stretch/>
        </p:blipFill>
        <p:spPr>
          <a:xfrm>
            <a:off x="628650" y="4709595"/>
            <a:ext cx="5887844" cy="291854"/>
          </a:xfrm>
          <a:prstGeom prst="rect">
            <a:avLst/>
          </a:prstGeom>
        </p:spPr>
      </p:pic>
      <p:sp>
        <p:nvSpPr>
          <p:cNvPr id="14" name="TextBox 13">
            <a:extLst>
              <a:ext uri="{FF2B5EF4-FFF2-40B4-BE49-F238E27FC236}">
                <a16:creationId xmlns:a16="http://schemas.microsoft.com/office/drawing/2014/main" id="{4817ED53-D29D-2941-BB88-55DF2F8BC183}"/>
              </a:ext>
            </a:extLst>
          </p:cNvPr>
          <p:cNvSpPr txBox="1"/>
          <p:nvPr userDrawn="1"/>
        </p:nvSpPr>
        <p:spPr>
          <a:xfrm>
            <a:off x="6853645" y="4741108"/>
            <a:ext cx="72281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A18EFF-418F-C640-A1F8-17DC155016AB}" type="slidenum">
              <a:rPr lang="en-US" sz="1000" smtClean="0">
                <a:solidFill>
                  <a:schemeClr val="bg2">
                    <a:lumMod val="50000"/>
                  </a:schemeClr>
                </a:solidFill>
                <a:latin typeface="Arial" panose="020B0604020202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a:t>
            </a:fld>
            <a:endParaRPr lang="en-US" sz="1000">
              <a:solidFill>
                <a:schemeClr val="bg2">
                  <a:lumMod val="50000"/>
                </a:schemeClr>
              </a:solidFill>
              <a:latin typeface="Arial" panose="020B0604020202020204" pitchFamily="34" charset="0"/>
              <a:cs typeface="Arial" panose="020B0604020202020204" pitchFamily="34" charset="0"/>
            </a:endParaRPr>
          </a:p>
          <a:p>
            <a:endParaRPr lang="en-US"/>
          </a:p>
        </p:txBody>
      </p:sp>
      <p:pic>
        <p:nvPicPr>
          <p:cNvPr id="5" name="Picture 4">
            <a:extLst>
              <a:ext uri="{FF2B5EF4-FFF2-40B4-BE49-F238E27FC236}">
                <a16:creationId xmlns:a16="http://schemas.microsoft.com/office/drawing/2014/main" id="{35D73382-1F20-3148-9221-1EEB9D422CAD}"/>
              </a:ext>
            </a:extLst>
          </p:cNvPr>
          <p:cNvPicPr>
            <a:picLocks noChangeAspect="1"/>
          </p:cNvPicPr>
          <p:nvPr userDrawn="1"/>
        </p:nvPicPr>
        <p:blipFill>
          <a:blip r:embed="rId9"/>
          <a:stretch>
            <a:fillRect/>
          </a:stretch>
        </p:blipFill>
        <p:spPr>
          <a:xfrm>
            <a:off x="7705713" y="4708326"/>
            <a:ext cx="824506" cy="318733"/>
          </a:xfrm>
          <a:prstGeom prst="rect">
            <a:avLst/>
          </a:prstGeom>
        </p:spPr>
      </p:pic>
    </p:spTree>
    <p:extLst>
      <p:ext uri="{BB962C8B-B14F-4D97-AF65-F5344CB8AC3E}">
        <p14:creationId xmlns:p14="http://schemas.microsoft.com/office/powerpoint/2010/main" val="121748383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8E8E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6BC1652-55E2-FB41-9E88-65D17815A2DD}"/>
              </a:ext>
            </a:extLst>
          </p:cNvPr>
          <p:cNvSpPr txBox="1"/>
          <p:nvPr userDrawn="1"/>
        </p:nvSpPr>
        <p:spPr>
          <a:xfrm>
            <a:off x="8769927" y="4816282"/>
            <a:ext cx="374073" cy="246221"/>
          </a:xfrm>
          <a:prstGeom prst="rect">
            <a:avLst/>
          </a:prstGeom>
          <a:noFill/>
        </p:spPr>
        <p:txBody>
          <a:bodyPr wrap="square" rtlCol="0">
            <a:spAutoFit/>
          </a:bodyPr>
          <a:lstStyle/>
          <a:p>
            <a:fld id="{FCFFA032-9782-C943-8055-C1787F6935A9}" type="slidenum">
              <a:rPr lang="en-US" altLang="en-US" sz="1000" smtClean="0">
                <a:solidFill>
                  <a:schemeClr val="accent5">
                    <a:lumMod val="50000"/>
                  </a:schemeClr>
                </a:solidFill>
                <a:latin typeface="Arial" panose="020B0604020202020204" pitchFamily="34" charset="0"/>
                <a:cs typeface="Arial" panose="020B0604020202020204" pitchFamily="34" charset="0"/>
              </a:rPr>
              <a:pPr/>
              <a:t>‹#›</a:t>
            </a:fld>
            <a:endParaRPr lang="en-US" altLang="en-US" sz="1800">
              <a:solidFill>
                <a:schemeClr val="accent5">
                  <a:lumMod val="50000"/>
                </a:schemeClr>
              </a:solidFill>
            </a:endParaRPr>
          </a:p>
        </p:txBody>
      </p:sp>
      <p:pic>
        <p:nvPicPr>
          <p:cNvPr id="11" name="Graphic 10">
            <a:extLst>
              <a:ext uri="{FF2B5EF4-FFF2-40B4-BE49-F238E27FC236}">
                <a16:creationId xmlns:a16="http://schemas.microsoft.com/office/drawing/2014/main" id="{C18854D3-5B2D-B54C-8AA9-EA575BD7A8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2045" y="4564415"/>
            <a:ext cx="971940" cy="374977"/>
          </a:xfrm>
          <a:prstGeom prst="rect">
            <a:avLst/>
          </a:prstGeom>
        </p:spPr>
      </p:pic>
      <p:sp>
        <p:nvSpPr>
          <p:cNvPr id="5" name="TextBox 4">
            <a:extLst>
              <a:ext uri="{FF2B5EF4-FFF2-40B4-BE49-F238E27FC236}">
                <a16:creationId xmlns:a16="http://schemas.microsoft.com/office/drawing/2014/main" id="{E9F793FC-793F-644E-83C7-3F18D8BD039D}"/>
              </a:ext>
            </a:extLst>
          </p:cNvPr>
          <p:cNvSpPr txBox="1"/>
          <p:nvPr userDrawn="1"/>
        </p:nvSpPr>
        <p:spPr>
          <a:xfrm>
            <a:off x="6723343" y="4839364"/>
            <a:ext cx="1455726" cy="200055"/>
          </a:xfrm>
          <a:prstGeom prst="rect">
            <a:avLst/>
          </a:prstGeom>
          <a:noFill/>
        </p:spPr>
        <p:txBody>
          <a:bodyPr wrap="square" rtlCol="0">
            <a:spAutoFit/>
          </a:bodyPr>
          <a:lstStyle/>
          <a:p>
            <a:r>
              <a:rPr lang="en-US" sz="700">
                <a:solidFill>
                  <a:schemeClr val="accent5">
                    <a:lumMod val="50000"/>
                  </a:schemeClr>
                </a:solidFill>
              </a:rPr>
              <a:t>©2020 National Safety Council</a:t>
            </a:r>
          </a:p>
        </p:txBody>
      </p:sp>
      <p:sp>
        <p:nvSpPr>
          <p:cNvPr id="6" name="TextBox 5">
            <a:extLst>
              <a:ext uri="{FF2B5EF4-FFF2-40B4-BE49-F238E27FC236}">
                <a16:creationId xmlns:a16="http://schemas.microsoft.com/office/drawing/2014/main" id="{9D90879F-CC17-D544-9BF6-5499D124F3D6}"/>
              </a:ext>
            </a:extLst>
          </p:cNvPr>
          <p:cNvSpPr txBox="1"/>
          <p:nvPr userDrawn="1"/>
        </p:nvSpPr>
        <p:spPr>
          <a:xfrm>
            <a:off x="5817542" y="4839364"/>
            <a:ext cx="1455726" cy="200055"/>
          </a:xfrm>
          <a:prstGeom prst="rect">
            <a:avLst/>
          </a:prstGeom>
          <a:noFill/>
        </p:spPr>
        <p:txBody>
          <a:bodyPr wrap="square" rtlCol="0">
            <a:spAutoFit/>
          </a:bodyPr>
          <a:lstStyle/>
          <a:p>
            <a:r>
              <a:rPr lang="en-US" sz="700">
                <a:solidFill>
                  <a:schemeClr val="accent5">
                    <a:lumMod val="50000"/>
                  </a:schemeClr>
                </a:solidFill>
              </a:rPr>
              <a:t>CONFIDENTIAL</a:t>
            </a:r>
          </a:p>
        </p:txBody>
      </p:sp>
    </p:spTree>
    <p:extLst>
      <p:ext uri="{BB962C8B-B14F-4D97-AF65-F5344CB8AC3E}">
        <p14:creationId xmlns:p14="http://schemas.microsoft.com/office/powerpoint/2010/main" val="2624466119"/>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9D9328-B13F-A24B-A881-B78BB3F6D137}"/>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9" name="Graphic 8">
            <a:extLst>
              <a:ext uri="{FF2B5EF4-FFF2-40B4-BE49-F238E27FC236}">
                <a16:creationId xmlns:a16="http://schemas.microsoft.com/office/drawing/2014/main" id="{EB60C660-ED40-BC45-945E-DD04300B4E8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2045" y="4564415"/>
            <a:ext cx="971940" cy="374977"/>
          </a:xfrm>
          <a:prstGeom prst="rect">
            <a:avLst/>
          </a:prstGeom>
        </p:spPr>
      </p:pic>
      <p:sp>
        <p:nvSpPr>
          <p:cNvPr id="11" name="TextBox 10">
            <a:extLst>
              <a:ext uri="{FF2B5EF4-FFF2-40B4-BE49-F238E27FC236}">
                <a16:creationId xmlns:a16="http://schemas.microsoft.com/office/drawing/2014/main" id="{756CEC1B-BD31-A544-8F3C-E0891B5EC2DB}"/>
              </a:ext>
            </a:extLst>
          </p:cNvPr>
          <p:cNvSpPr txBox="1"/>
          <p:nvPr userDrawn="1"/>
        </p:nvSpPr>
        <p:spPr>
          <a:xfrm>
            <a:off x="8769927" y="4816282"/>
            <a:ext cx="374073" cy="246221"/>
          </a:xfrm>
          <a:prstGeom prst="rect">
            <a:avLst/>
          </a:prstGeom>
          <a:noFill/>
        </p:spPr>
        <p:txBody>
          <a:bodyPr wrap="square" rtlCol="0">
            <a:spAutoFit/>
          </a:bodyPr>
          <a:lstStyle/>
          <a:p>
            <a:fld id="{FCFFA032-9782-C943-8055-C1787F6935A9}" type="slidenum">
              <a:rPr lang="en-US" altLang="en-US" sz="1000" smtClean="0">
                <a:solidFill>
                  <a:schemeClr val="bg1"/>
                </a:solidFill>
                <a:latin typeface="Arial" panose="020B0604020202020204" pitchFamily="34" charset="0"/>
                <a:cs typeface="Arial" panose="020B0604020202020204" pitchFamily="34" charset="0"/>
              </a:rPr>
              <a:pPr/>
              <a:t>‹#›</a:t>
            </a:fld>
            <a:endParaRPr lang="en-US" altLang="en-US" sz="1800">
              <a:solidFill>
                <a:schemeClr val="bg1"/>
              </a:solidFill>
            </a:endParaRPr>
          </a:p>
        </p:txBody>
      </p:sp>
      <p:sp>
        <p:nvSpPr>
          <p:cNvPr id="8" name="TextBox 7">
            <a:extLst>
              <a:ext uri="{FF2B5EF4-FFF2-40B4-BE49-F238E27FC236}">
                <a16:creationId xmlns:a16="http://schemas.microsoft.com/office/drawing/2014/main" id="{844153E8-7F87-D14D-8B74-23457BB2DF3B}"/>
              </a:ext>
            </a:extLst>
          </p:cNvPr>
          <p:cNvSpPr txBox="1"/>
          <p:nvPr userDrawn="1"/>
        </p:nvSpPr>
        <p:spPr>
          <a:xfrm>
            <a:off x="6723343" y="4839364"/>
            <a:ext cx="1455726" cy="200055"/>
          </a:xfrm>
          <a:prstGeom prst="rect">
            <a:avLst/>
          </a:prstGeom>
          <a:noFill/>
        </p:spPr>
        <p:txBody>
          <a:bodyPr wrap="square" rtlCol="0">
            <a:spAutoFit/>
          </a:bodyPr>
          <a:lstStyle/>
          <a:p>
            <a:r>
              <a:rPr lang="en-US" sz="700">
                <a:solidFill>
                  <a:srgbClr val="92D050"/>
                </a:solidFill>
              </a:rPr>
              <a:t>©2020 National Safety Council</a:t>
            </a:r>
          </a:p>
        </p:txBody>
      </p:sp>
      <p:sp>
        <p:nvSpPr>
          <p:cNvPr id="6" name="TextBox 5">
            <a:extLst>
              <a:ext uri="{FF2B5EF4-FFF2-40B4-BE49-F238E27FC236}">
                <a16:creationId xmlns:a16="http://schemas.microsoft.com/office/drawing/2014/main" id="{CB320464-AB67-F04E-8D71-40FD374399F4}"/>
              </a:ext>
            </a:extLst>
          </p:cNvPr>
          <p:cNvSpPr txBox="1"/>
          <p:nvPr userDrawn="1"/>
        </p:nvSpPr>
        <p:spPr>
          <a:xfrm>
            <a:off x="5817542" y="4839364"/>
            <a:ext cx="1455726" cy="200055"/>
          </a:xfrm>
          <a:prstGeom prst="rect">
            <a:avLst/>
          </a:prstGeom>
          <a:noFill/>
        </p:spPr>
        <p:txBody>
          <a:bodyPr wrap="square" rtlCol="0">
            <a:spAutoFit/>
          </a:bodyPr>
          <a:lstStyle/>
          <a:p>
            <a:r>
              <a:rPr lang="en-US" sz="700">
                <a:solidFill>
                  <a:srgbClr val="92D050"/>
                </a:solidFill>
              </a:rPr>
              <a:t>CONFIDENTIAL</a:t>
            </a:r>
          </a:p>
        </p:txBody>
      </p:sp>
    </p:spTree>
    <p:extLst>
      <p:ext uri="{BB962C8B-B14F-4D97-AF65-F5344CB8AC3E}">
        <p14:creationId xmlns:p14="http://schemas.microsoft.com/office/powerpoint/2010/main" val="1147664552"/>
      </p:ext>
    </p:extLst>
  </p:cSld>
  <p:clrMap bg1="lt1" tx1="dk1" bg2="lt2" tx2="dk2" accent1="accent1" accent2="accent2" accent3="accent3" accent4="accent4" accent5="accent5" accent6="accent6" hlink="hlink" folHlink="folHlink"/>
  <p:sldLayoutIdLst>
    <p:sldLayoutId id="2147483714" r:id="rId1"/>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61983D-FC98-2343-8D3E-9D93C705584C}"/>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9" name="Graphic 8">
            <a:extLst>
              <a:ext uri="{FF2B5EF4-FFF2-40B4-BE49-F238E27FC236}">
                <a16:creationId xmlns:a16="http://schemas.microsoft.com/office/drawing/2014/main" id="{EB60C660-ED40-BC45-945E-DD04300B4E8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2045" y="4564415"/>
            <a:ext cx="971940" cy="374977"/>
          </a:xfrm>
          <a:prstGeom prst="rect">
            <a:avLst/>
          </a:prstGeom>
        </p:spPr>
      </p:pic>
      <p:sp>
        <p:nvSpPr>
          <p:cNvPr id="11" name="TextBox 10">
            <a:extLst>
              <a:ext uri="{FF2B5EF4-FFF2-40B4-BE49-F238E27FC236}">
                <a16:creationId xmlns:a16="http://schemas.microsoft.com/office/drawing/2014/main" id="{756CEC1B-BD31-A544-8F3C-E0891B5EC2DB}"/>
              </a:ext>
            </a:extLst>
          </p:cNvPr>
          <p:cNvSpPr txBox="1"/>
          <p:nvPr userDrawn="1"/>
        </p:nvSpPr>
        <p:spPr>
          <a:xfrm>
            <a:off x="8769927" y="4816282"/>
            <a:ext cx="374073" cy="246221"/>
          </a:xfrm>
          <a:prstGeom prst="rect">
            <a:avLst/>
          </a:prstGeom>
          <a:noFill/>
        </p:spPr>
        <p:txBody>
          <a:bodyPr wrap="square" rtlCol="0">
            <a:spAutoFit/>
          </a:bodyPr>
          <a:lstStyle/>
          <a:p>
            <a:fld id="{FCFFA032-9782-C943-8055-C1787F6935A9}" type="slidenum">
              <a:rPr lang="en-US" altLang="en-US" sz="1000" smtClean="0">
                <a:solidFill>
                  <a:schemeClr val="bg2"/>
                </a:solidFill>
                <a:latin typeface="Arial" panose="020B0604020202020204" pitchFamily="34" charset="0"/>
                <a:cs typeface="Arial" panose="020B0604020202020204" pitchFamily="34" charset="0"/>
              </a:rPr>
              <a:pPr/>
              <a:t>‹#›</a:t>
            </a:fld>
            <a:endParaRPr lang="en-US" altLang="en-US" sz="1800">
              <a:solidFill>
                <a:schemeClr val="bg2"/>
              </a:solidFill>
            </a:endParaRPr>
          </a:p>
        </p:txBody>
      </p:sp>
      <p:sp>
        <p:nvSpPr>
          <p:cNvPr id="8" name="TextBox 7">
            <a:extLst>
              <a:ext uri="{FF2B5EF4-FFF2-40B4-BE49-F238E27FC236}">
                <a16:creationId xmlns:a16="http://schemas.microsoft.com/office/drawing/2014/main" id="{844153E8-7F87-D14D-8B74-23457BB2DF3B}"/>
              </a:ext>
            </a:extLst>
          </p:cNvPr>
          <p:cNvSpPr txBox="1"/>
          <p:nvPr userDrawn="1"/>
        </p:nvSpPr>
        <p:spPr>
          <a:xfrm>
            <a:off x="6723343" y="4839364"/>
            <a:ext cx="1455726" cy="200055"/>
          </a:xfrm>
          <a:prstGeom prst="rect">
            <a:avLst/>
          </a:prstGeom>
          <a:noFill/>
        </p:spPr>
        <p:txBody>
          <a:bodyPr wrap="square" rtlCol="0">
            <a:spAutoFit/>
          </a:bodyPr>
          <a:lstStyle/>
          <a:p>
            <a:r>
              <a:rPr lang="en-US" sz="700">
                <a:solidFill>
                  <a:schemeClr val="bg2"/>
                </a:solidFill>
              </a:rPr>
              <a:t>©2020 National Safety Council</a:t>
            </a:r>
          </a:p>
        </p:txBody>
      </p:sp>
      <p:sp>
        <p:nvSpPr>
          <p:cNvPr id="10" name="TextBox 9">
            <a:extLst>
              <a:ext uri="{FF2B5EF4-FFF2-40B4-BE49-F238E27FC236}">
                <a16:creationId xmlns:a16="http://schemas.microsoft.com/office/drawing/2014/main" id="{D6A408D5-7A26-1D47-AD70-B81EB29B49E6}"/>
              </a:ext>
            </a:extLst>
          </p:cNvPr>
          <p:cNvSpPr txBox="1"/>
          <p:nvPr userDrawn="1"/>
        </p:nvSpPr>
        <p:spPr>
          <a:xfrm>
            <a:off x="5817542" y="4839364"/>
            <a:ext cx="1455726" cy="200055"/>
          </a:xfrm>
          <a:prstGeom prst="rect">
            <a:avLst/>
          </a:prstGeom>
          <a:noFill/>
        </p:spPr>
        <p:txBody>
          <a:bodyPr wrap="square" rtlCol="0">
            <a:spAutoFit/>
          </a:bodyPr>
          <a:lstStyle/>
          <a:p>
            <a:r>
              <a:rPr lang="en-US" sz="700">
                <a:solidFill>
                  <a:schemeClr val="bg2"/>
                </a:solidFill>
              </a:rPr>
              <a:t>CONFIDENTIAL</a:t>
            </a:r>
          </a:p>
        </p:txBody>
      </p:sp>
    </p:spTree>
    <p:extLst>
      <p:ext uri="{BB962C8B-B14F-4D97-AF65-F5344CB8AC3E}">
        <p14:creationId xmlns:p14="http://schemas.microsoft.com/office/powerpoint/2010/main" val="1809936670"/>
      </p:ext>
    </p:extLst>
  </p:cSld>
  <p:clrMap bg1="lt1" tx1="dk1" bg2="lt2" tx2="dk2" accent1="accent1" accent2="accent2" accent3="accent3" accent4="accent4" accent5="accent5" accent6="accent6" hlink="hlink" folHlink="folHlink"/>
  <p:sldLayoutIdLst>
    <p:sldLayoutId id="2147483740" r:id="rId1"/>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A picture containing flower&#10;&#10;Description automatically generated">
            <a:extLst>
              <a:ext uri="{FF2B5EF4-FFF2-40B4-BE49-F238E27FC236}">
                <a16:creationId xmlns:a16="http://schemas.microsoft.com/office/drawing/2014/main" id="{AC645B82-8F90-974B-B4FA-03A570831FB1}"/>
              </a:ext>
            </a:extLst>
          </p:cNvPr>
          <p:cNvPicPr>
            <a:picLocks noChangeAspect="1"/>
          </p:cNvPicPr>
          <p:nvPr userDrawn="1"/>
        </p:nvPicPr>
        <p:blipFill>
          <a:blip r:embed="rId3"/>
          <a:stretch>
            <a:fillRect/>
          </a:stretch>
        </p:blipFill>
        <p:spPr>
          <a:xfrm>
            <a:off x="4388126" y="2289976"/>
            <a:ext cx="4755874" cy="2853524"/>
          </a:xfrm>
          <a:prstGeom prst="rect">
            <a:avLst/>
          </a:prstGeom>
        </p:spPr>
      </p:pic>
      <p:sp>
        <p:nvSpPr>
          <p:cNvPr id="5" name="TextBox 4">
            <a:extLst>
              <a:ext uri="{FF2B5EF4-FFF2-40B4-BE49-F238E27FC236}">
                <a16:creationId xmlns:a16="http://schemas.microsoft.com/office/drawing/2014/main" id="{F87F5932-10CA-B84C-B61A-2D1670D09E00}"/>
              </a:ext>
            </a:extLst>
          </p:cNvPr>
          <p:cNvSpPr txBox="1"/>
          <p:nvPr userDrawn="1"/>
        </p:nvSpPr>
        <p:spPr>
          <a:xfrm>
            <a:off x="8769927" y="4816282"/>
            <a:ext cx="374073" cy="246221"/>
          </a:xfrm>
          <a:prstGeom prst="rect">
            <a:avLst/>
          </a:prstGeom>
          <a:noFill/>
        </p:spPr>
        <p:txBody>
          <a:bodyPr wrap="square" rtlCol="0">
            <a:spAutoFit/>
          </a:bodyPr>
          <a:lstStyle/>
          <a:p>
            <a:fld id="{FCFFA032-9782-C943-8055-C1787F6935A9}" type="slidenum">
              <a:rPr lang="en-US" altLang="en-US" sz="1000" smtClean="0">
                <a:solidFill>
                  <a:schemeClr val="bg1"/>
                </a:solidFill>
                <a:latin typeface="Arial" panose="020B0604020202020204" pitchFamily="34" charset="0"/>
                <a:cs typeface="Arial" panose="020B0604020202020204" pitchFamily="34" charset="0"/>
              </a:rPr>
              <a:pPr/>
              <a:t>‹#›</a:t>
            </a:fld>
            <a:endParaRPr lang="en-US" altLang="en-US" sz="1800">
              <a:solidFill>
                <a:schemeClr val="bg1"/>
              </a:solidFill>
            </a:endParaRPr>
          </a:p>
        </p:txBody>
      </p:sp>
      <p:pic>
        <p:nvPicPr>
          <p:cNvPr id="7" name="Graphic 6">
            <a:extLst>
              <a:ext uri="{FF2B5EF4-FFF2-40B4-BE49-F238E27FC236}">
                <a16:creationId xmlns:a16="http://schemas.microsoft.com/office/drawing/2014/main" id="{816FF221-F392-0341-99A7-2550037B84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2045" y="4564415"/>
            <a:ext cx="971940" cy="374977"/>
          </a:xfrm>
          <a:prstGeom prst="rect">
            <a:avLst/>
          </a:prstGeom>
        </p:spPr>
      </p:pic>
      <p:sp>
        <p:nvSpPr>
          <p:cNvPr id="8" name="TextBox 7">
            <a:extLst>
              <a:ext uri="{FF2B5EF4-FFF2-40B4-BE49-F238E27FC236}">
                <a16:creationId xmlns:a16="http://schemas.microsoft.com/office/drawing/2014/main" id="{A4C83BDC-3132-1648-8B79-D31E40F18F19}"/>
              </a:ext>
            </a:extLst>
          </p:cNvPr>
          <p:cNvSpPr txBox="1"/>
          <p:nvPr userDrawn="1"/>
        </p:nvSpPr>
        <p:spPr>
          <a:xfrm>
            <a:off x="6723343" y="4839364"/>
            <a:ext cx="1455726" cy="200055"/>
          </a:xfrm>
          <a:prstGeom prst="rect">
            <a:avLst/>
          </a:prstGeom>
          <a:noFill/>
        </p:spPr>
        <p:txBody>
          <a:bodyPr wrap="square" rtlCol="0">
            <a:spAutoFit/>
          </a:bodyPr>
          <a:lstStyle/>
          <a:p>
            <a:r>
              <a:rPr lang="en-US" sz="700">
                <a:solidFill>
                  <a:schemeClr val="accent5">
                    <a:lumMod val="50000"/>
                  </a:schemeClr>
                </a:solidFill>
              </a:rPr>
              <a:t>©2020 National Safety Council</a:t>
            </a:r>
          </a:p>
        </p:txBody>
      </p:sp>
      <p:sp>
        <p:nvSpPr>
          <p:cNvPr id="6" name="TextBox 5">
            <a:extLst>
              <a:ext uri="{FF2B5EF4-FFF2-40B4-BE49-F238E27FC236}">
                <a16:creationId xmlns:a16="http://schemas.microsoft.com/office/drawing/2014/main" id="{94B9226F-6341-5E4E-9B49-664C452CCD7A}"/>
              </a:ext>
            </a:extLst>
          </p:cNvPr>
          <p:cNvSpPr txBox="1"/>
          <p:nvPr userDrawn="1"/>
        </p:nvSpPr>
        <p:spPr>
          <a:xfrm>
            <a:off x="5817542" y="4839364"/>
            <a:ext cx="1455726" cy="200055"/>
          </a:xfrm>
          <a:prstGeom prst="rect">
            <a:avLst/>
          </a:prstGeom>
          <a:noFill/>
        </p:spPr>
        <p:txBody>
          <a:bodyPr wrap="square" rtlCol="0">
            <a:spAutoFit/>
          </a:bodyPr>
          <a:lstStyle/>
          <a:p>
            <a:r>
              <a:rPr lang="en-US" sz="700">
                <a:solidFill>
                  <a:schemeClr val="accent5">
                    <a:lumMod val="50000"/>
                  </a:schemeClr>
                </a:solidFill>
              </a:rPr>
              <a:t>CONFIDENTIAL</a:t>
            </a:r>
          </a:p>
        </p:txBody>
      </p:sp>
    </p:spTree>
    <p:extLst>
      <p:ext uri="{BB962C8B-B14F-4D97-AF65-F5344CB8AC3E}">
        <p14:creationId xmlns:p14="http://schemas.microsoft.com/office/powerpoint/2010/main" val="3220331990"/>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alpha val="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D3F5B-2A21-5744-8BDE-2F6EEDCC2C12}"/>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48587371-7B13-4043-9C66-4200AD637B48}"/>
              </a:ext>
            </a:extLst>
          </p:cNvPr>
          <p:cNvSpPr txBox="1"/>
          <p:nvPr userDrawn="1"/>
        </p:nvSpPr>
        <p:spPr>
          <a:xfrm>
            <a:off x="8769927" y="4816282"/>
            <a:ext cx="374073" cy="246221"/>
          </a:xfrm>
          <a:prstGeom prst="rect">
            <a:avLst/>
          </a:prstGeom>
          <a:noFill/>
        </p:spPr>
        <p:txBody>
          <a:bodyPr wrap="square" rtlCol="0">
            <a:spAutoFit/>
          </a:bodyPr>
          <a:lstStyle/>
          <a:p>
            <a:fld id="{FCFFA032-9782-C943-8055-C1787F6935A9}" type="slidenum">
              <a:rPr lang="en-US" altLang="en-US" sz="1000" smtClean="0">
                <a:solidFill>
                  <a:schemeClr val="bg1"/>
                </a:solidFill>
                <a:latin typeface="Arial" panose="020B0604020202020204" pitchFamily="34" charset="0"/>
                <a:cs typeface="Arial" panose="020B0604020202020204" pitchFamily="34" charset="0"/>
              </a:rPr>
              <a:pPr/>
              <a:t>‹#›</a:t>
            </a:fld>
            <a:endParaRPr lang="en-US" altLang="en-US" sz="1800">
              <a:solidFill>
                <a:schemeClr val="bg1"/>
              </a:solidFill>
            </a:endParaRPr>
          </a:p>
        </p:txBody>
      </p:sp>
      <p:pic>
        <p:nvPicPr>
          <p:cNvPr id="9" name="Graphic 8">
            <a:extLst>
              <a:ext uri="{FF2B5EF4-FFF2-40B4-BE49-F238E27FC236}">
                <a16:creationId xmlns:a16="http://schemas.microsoft.com/office/drawing/2014/main" id="{AC4633BD-C82B-0440-8F54-89290F1A29B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62045" y="4564415"/>
            <a:ext cx="971940" cy="374977"/>
          </a:xfrm>
          <a:prstGeom prst="rect">
            <a:avLst/>
          </a:prstGeom>
        </p:spPr>
      </p:pic>
      <p:sp>
        <p:nvSpPr>
          <p:cNvPr id="13" name="TextBox 12">
            <a:extLst>
              <a:ext uri="{FF2B5EF4-FFF2-40B4-BE49-F238E27FC236}">
                <a16:creationId xmlns:a16="http://schemas.microsoft.com/office/drawing/2014/main" id="{8FD8C416-F01A-EE4C-8553-9939D14359F1}"/>
              </a:ext>
            </a:extLst>
          </p:cNvPr>
          <p:cNvSpPr txBox="1"/>
          <p:nvPr userDrawn="1"/>
        </p:nvSpPr>
        <p:spPr>
          <a:xfrm>
            <a:off x="6723343" y="4839364"/>
            <a:ext cx="1455726" cy="200055"/>
          </a:xfrm>
          <a:prstGeom prst="rect">
            <a:avLst/>
          </a:prstGeom>
          <a:noFill/>
        </p:spPr>
        <p:txBody>
          <a:bodyPr wrap="square" rtlCol="0">
            <a:spAutoFit/>
          </a:bodyPr>
          <a:lstStyle/>
          <a:p>
            <a:r>
              <a:rPr lang="en-US" sz="700">
                <a:solidFill>
                  <a:srgbClr val="92D050"/>
                </a:solidFill>
              </a:rPr>
              <a:t>©2020 National Safety Council</a:t>
            </a:r>
          </a:p>
        </p:txBody>
      </p:sp>
      <p:sp>
        <p:nvSpPr>
          <p:cNvPr id="10" name="TextBox 9">
            <a:extLst>
              <a:ext uri="{FF2B5EF4-FFF2-40B4-BE49-F238E27FC236}">
                <a16:creationId xmlns:a16="http://schemas.microsoft.com/office/drawing/2014/main" id="{DCD1DBE2-241F-9C49-8873-57303CB35B01}"/>
              </a:ext>
            </a:extLst>
          </p:cNvPr>
          <p:cNvSpPr txBox="1"/>
          <p:nvPr userDrawn="1"/>
        </p:nvSpPr>
        <p:spPr>
          <a:xfrm>
            <a:off x="5817542" y="4839364"/>
            <a:ext cx="1455726" cy="200055"/>
          </a:xfrm>
          <a:prstGeom prst="rect">
            <a:avLst/>
          </a:prstGeom>
          <a:noFill/>
        </p:spPr>
        <p:txBody>
          <a:bodyPr wrap="square" rtlCol="0">
            <a:spAutoFit/>
          </a:bodyPr>
          <a:lstStyle/>
          <a:p>
            <a:r>
              <a:rPr lang="en-US" sz="700">
                <a:solidFill>
                  <a:srgbClr val="92D050"/>
                </a:solidFill>
              </a:rPr>
              <a:t>CONFIDENTIAL</a:t>
            </a:r>
          </a:p>
        </p:txBody>
      </p:sp>
    </p:spTree>
    <p:extLst>
      <p:ext uri="{BB962C8B-B14F-4D97-AF65-F5344CB8AC3E}">
        <p14:creationId xmlns:p14="http://schemas.microsoft.com/office/powerpoint/2010/main" val="3037110771"/>
      </p:ext>
    </p:extLst>
  </p:cSld>
  <p:clrMap bg1="lt1" tx1="dk1" bg2="lt2" tx2="dk2" accent1="accent1" accent2="accent2" accent3="accent3" accent4="accent4" accent5="accent5" accent6="accent6" hlink="hlink" folHlink="folHlink"/>
  <p:sldLayoutIdLst>
    <p:sldLayoutId id="2147483732" r:id="rId1"/>
    <p:sldLayoutId id="2147483741" r:id="rId2"/>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Round Single Corner Rectangle 10">
            <a:extLst>
              <a:ext uri="{FF2B5EF4-FFF2-40B4-BE49-F238E27FC236}">
                <a16:creationId xmlns:a16="http://schemas.microsoft.com/office/drawing/2014/main" id="{31444F52-4A7A-1545-9318-64EB33157434}"/>
              </a:ext>
            </a:extLst>
          </p:cNvPr>
          <p:cNvSpPr/>
          <p:nvPr userDrawn="1"/>
        </p:nvSpPr>
        <p:spPr>
          <a:xfrm rot="5400000">
            <a:off x="345163" y="-345163"/>
            <a:ext cx="4287405" cy="4977730"/>
          </a:xfrm>
          <a:custGeom>
            <a:avLst/>
            <a:gdLst>
              <a:gd name="connsiteX0" fmla="*/ 0 w 4287405"/>
              <a:gd name="connsiteY0" fmla="*/ 0 h 4977635"/>
              <a:gd name="connsiteX1" fmla="*/ 3572823 w 4287405"/>
              <a:gd name="connsiteY1" fmla="*/ 0 h 4977635"/>
              <a:gd name="connsiteX2" fmla="*/ 4287405 w 4287405"/>
              <a:gd name="connsiteY2" fmla="*/ 714582 h 4977635"/>
              <a:gd name="connsiteX3" fmla="*/ 4287405 w 4287405"/>
              <a:gd name="connsiteY3" fmla="*/ 4977635 h 4977635"/>
              <a:gd name="connsiteX4" fmla="*/ 0 w 4287405"/>
              <a:gd name="connsiteY4" fmla="*/ 4977635 h 4977635"/>
              <a:gd name="connsiteX5" fmla="*/ 0 w 4287405"/>
              <a:gd name="connsiteY5" fmla="*/ 0 h 4977635"/>
              <a:gd name="connsiteX0" fmla="*/ 0 w 4287405"/>
              <a:gd name="connsiteY0" fmla="*/ 0 h 4977635"/>
              <a:gd name="connsiteX1" fmla="*/ 3820330 w 4287405"/>
              <a:gd name="connsiteY1" fmla="*/ 0 h 4977635"/>
              <a:gd name="connsiteX2" fmla="*/ 4287405 w 4287405"/>
              <a:gd name="connsiteY2" fmla="*/ 714582 h 4977635"/>
              <a:gd name="connsiteX3" fmla="*/ 4287405 w 4287405"/>
              <a:gd name="connsiteY3" fmla="*/ 4977635 h 4977635"/>
              <a:gd name="connsiteX4" fmla="*/ 0 w 4287405"/>
              <a:gd name="connsiteY4" fmla="*/ 4977635 h 4977635"/>
              <a:gd name="connsiteX5" fmla="*/ 0 w 4287405"/>
              <a:gd name="connsiteY5" fmla="*/ 0 h 4977635"/>
              <a:gd name="connsiteX0" fmla="*/ 0 w 4287405"/>
              <a:gd name="connsiteY0" fmla="*/ 0 h 4977635"/>
              <a:gd name="connsiteX1" fmla="*/ 3820330 w 4287405"/>
              <a:gd name="connsiteY1" fmla="*/ 0 h 4977635"/>
              <a:gd name="connsiteX2" fmla="*/ 4287405 w 4287405"/>
              <a:gd name="connsiteY2" fmla="*/ 391449 h 4977635"/>
              <a:gd name="connsiteX3" fmla="*/ 4287405 w 4287405"/>
              <a:gd name="connsiteY3" fmla="*/ 4977635 h 4977635"/>
              <a:gd name="connsiteX4" fmla="*/ 0 w 4287405"/>
              <a:gd name="connsiteY4" fmla="*/ 4977635 h 4977635"/>
              <a:gd name="connsiteX5" fmla="*/ 0 w 4287405"/>
              <a:gd name="connsiteY5" fmla="*/ 0 h 4977635"/>
              <a:gd name="connsiteX0" fmla="*/ 0 w 4287405"/>
              <a:gd name="connsiteY0" fmla="*/ 0 h 4977635"/>
              <a:gd name="connsiteX1" fmla="*/ 3820330 w 4287405"/>
              <a:gd name="connsiteY1" fmla="*/ 0 h 4977635"/>
              <a:gd name="connsiteX2" fmla="*/ 4287405 w 4287405"/>
              <a:gd name="connsiteY2" fmla="*/ 391449 h 4977635"/>
              <a:gd name="connsiteX3" fmla="*/ 4287405 w 4287405"/>
              <a:gd name="connsiteY3" fmla="*/ 4977635 h 4977635"/>
              <a:gd name="connsiteX4" fmla="*/ 0 w 4287405"/>
              <a:gd name="connsiteY4" fmla="*/ 4977635 h 4977635"/>
              <a:gd name="connsiteX5" fmla="*/ 0 w 4287405"/>
              <a:gd name="connsiteY5" fmla="*/ 0 h 4977635"/>
              <a:gd name="connsiteX0" fmla="*/ 0 w 4287405"/>
              <a:gd name="connsiteY0" fmla="*/ 163615 h 5141250"/>
              <a:gd name="connsiteX1" fmla="*/ 3820330 w 4287405"/>
              <a:gd name="connsiteY1" fmla="*/ 163615 h 5141250"/>
              <a:gd name="connsiteX2" fmla="*/ 4287405 w 4287405"/>
              <a:gd name="connsiteY2" fmla="*/ 555064 h 5141250"/>
              <a:gd name="connsiteX3" fmla="*/ 4287405 w 4287405"/>
              <a:gd name="connsiteY3" fmla="*/ 5141250 h 5141250"/>
              <a:gd name="connsiteX4" fmla="*/ 0 w 4287405"/>
              <a:gd name="connsiteY4" fmla="*/ 5141250 h 5141250"/>
              <a:gd name="connsiteX5" fmla="*/ 0 w 4287405"/>
              <a:gd name="connsiteY5" fmla="*/ 163615 h 5141250"/>
              <a:gd name="connsiteX0" fmla="*/ 0 w 4287405"/>
              <a:gd name="connsiteY0" fmla="*/ 95 h 4977730"/>
              <a:gd name="connsiteX1" fmla="*/ 3820330 w 4287405"/>
              <a:gd name="connsiteY1" fmla="*/ 95 h 4977730"/>
              <a:gd name="connsiteX2" fmla="*/ 4287405 w 4287405"/>
              <a:gd name="connsiteY2" fmla="*/ 391544 h 4977730"/>
              <a:gd name="connsiteX3" fmla="*/ 4287405 w 4287405"/>
              <a:gd name="connsiteY3" fmla="*/ 4977730 h 4977730"/>
              <a:gd name="connsiteX4" fmla="*/ 0 w 4287405"/>
              <a:gd name="connsiteY4" fmla="*/ 4977730 h 4977730"/>
              <a:gd name="connsiteX5" fmla="*/ 0 w 4287405"/>
              <a:gd name="connsiteY5" fmla="*/ 95 h 497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7405" h="4977730">
                <a:moveTo>
                  <a:pt x="0" y="95"/>
                </a:moveTo>
                <a:lnTo>
                  <a:pt x="3820330" y="95"/>
                </a:lnTo>
                <a:cubicBezTo>
                  <a:pt x="4125606" y="95"/>
                  <a:pt x="4287408" y="-16531"/>
                  <a:pt x="4287405" y="391544"/>
                </a:cubicBezTo>
                <a:cubicBezTo>
                  <a:pt x="4287402" y="799619"/>
                  <a:pt x="4287405" y="3449001"/>
                  <a:pt x="4287405" y="4977730"/>
                </a:cubicBezTo>
                <a:lnTo>
                  <a:pt x="0" y="4977730"/>
                </a:lnTo>
                <a:lnTo>
                  <a:pt x="0" y="95"/>
                </a:lnTo>
                <a:close/>
              </a:path>
            </a:pathLst>
          </a:custGeom>
          <a:solidFill>
            <a:srgbClr val="059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4BDB99D-E10D-114A-9862-C2A0920B5344}"/>
              </a:ext>
            </a:extLst>
          </p:cNvPr>
          <p:cNvSpPr txBox="1"/>
          <p:nvPr userDrawn="1"/>
        </p:nvSpPr>
        <p:spPr>
          <a:xfrm>
            <a:off x="8769927" y="4816282"/>
            <a:ext cx="374073" cy="246221"/>
          </a:xfrm>
          <a:prstGeom prst="rect">
            <a:avLst/>
          </a:prstGeom>
          <a:noFill/>
        </p:spPr>
        <p:txBody>
          <a:bodyPr wrap="square" rtlCol="0">
            <a:spAutoFit/>
          </a:bodyPr>
          <a:lstStyle/>
          <a:p>
            <a:fld id="{FCFFA032-9782-C943-8055-C1787F6935A9}" type="slidenum">
              <a:rPr lang="en-US" altLang="en-US" sz="1000" smtClean="0">
                <a:solidFill>
                  <a:schemeClr val="accent5">
                    <a:lumMod val="50000"/>
                  </a:schemeClr>
                </a:solidFill>
                <a:latin typeface="Arial" panose="020B0604020202020204" pitchFamily="34" charset="0"/>
                <a:cs typeface="Arial" panose="020B0604020202020204" pitchFamily="34" charset="0"/>
              </a:rPr>
              <a:pPr/>
              <a:t>‹#›</a:t>
            </a:fld>
            <a:endParaRPr lang="en-US" altLang="en-US" sz="1800">
              <a:solidFill>
                <a:schemeClr val="accent5">
                  <a:lumMod val="50000"/>
                </a:schemeClr>
              </a:solidFill>
            </a:endParaRPr>
          </a:p>
        </p:txBody>
      </p:sp>
      <p:pic>
        <p:nvPicPr>
          <p:cNvPr id="7" name="Graphic 6">
            <a:extLst>
              <a:ext uri="{FF2B5EF4-FFF2-40B4-BE49-F238E27FC236}">
                <a16:creationId xmlns:a16="http://schemas.microsoft.com/office/drawing/2014/main" id="{FB0C00EA-FC28-8546-9203-D820C0F7AF7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2045" y="4564415"/>
            <a:ext cx="971940" cy="374977"/>
          </a:xfrm>
          <a:prstGeom prst="rect">
            <a:avLst/>
          </a:prstGeom>
        </p:spPr>
      </p:pic>
      <p:sp>
        <p:nvSpPr>
          <p:cNvPr id="11" name="TextBox 10">
            <a:extLst>
              <a:ext uri="{FF2B5EF4-FFF2-40B4-BE49-F238E27FC236}">
                <a16:creationId xmlns:a16="http://schemas.microsoft.com/office/drawing/2014/main" id="{5D036135-2E0B-7A4E-AD8B-CBD85CD03BFD}"/>
              </a:ext>
            </a:extLst>
          </p:cNvPr>
          <p:cNvSpPr txBox="1"/>
          <p:nvPr userDrawn="1"/>
        </p:nvSpPr>
        <p:spPr>
          <a:xfrm>
            <a:off x="6723343" y="4839364"/>
            <a:ext cx="1455726" cy="200055"/>
          </a:xfrm>
          <a:prstGeom prst="rect">
            <a:avLst/>
          </a:prstGeom>
          <a:noFill/>
        </p:spPr>
        <p:txBody>
          <a:bodyPr wrap="square" rtlCol="0">
            <a:spAutoFit/>
          </a:bodyPr>
          <a:lstStyle/>
          <a:p>
            <a:r>
              <a:rPr lang="en-US" sz="700">
                <a:solidFill>
                  <a:schemeClr val="accent5">
                    <a:lumMod val="50000"/>
                  </a:schemeClr>
                </a:solidFill>
              </a:rPr>
              <a:t>©2020 National Safety Council</a:t>
            </a:r>
          </a:p>
        </p:txBody>
      </p:sp>
      <p:sp>
        <p:nvSpPr>
          <p:cNvPr id="9" name="TextBox 8">
            <a:extLst>
              <a:ext uri="{FF2B5EF4-FFF2-40B4-BE49-F238E27FC236}">
                <a16:creationId xmlns:a16="http://schemas.microsoft.com/office/drawing/2014/main" id="{B5D092F9-295C-FB4C-AE51-7F2A381E6430}"/>
              </a:ext>
            </a:extLst>
          </p:cNvPr>
          <p:cNvSpPr txBox="1"/>
          <p:nvPr userDrawn="1"/>
        </p:nvSpPr>
        <p:spPr>
          <a:xfrm>
            <a:off x="5817542" y="4839364"/>
            <a:ext cx="1455726" cy="200055"/>
          </a:xfrm>
          <a:prstGeom prst="rect">
            <a:avLst/>
          </a:prstGeom>
          <a:noFill/>
        </p:spPr>
        <p:txBody>
          <a:bodyPr wrap="square" rtlCol="0">
            <a:spAutoFit/>
          </a:bodyPr>
          <a:lstStyle/>
          <a:p>
            <a:r>
              <a:rPr lang="en-US" sz="700">
                <a:solidFill>
                  <a:schemeClr val="accent5">
                    <a:lumMod val="50000"/>
                  </a:schemeClr>
                </a:solidFill>
              </a:rPr>
              <a:t>CONFIDENTIAL</a:t>
            </a:r>
          </a:p>
        </p:txBody>
      </p:sp>
    </p:spTree>
    <p:extLst>
      <p:ext uri="{BB962C8B-B14F-4D97-AF65-F5344CB8AC3E}">
        <p14:creationId xmlns:p14="http://schemas.microsoft.com/office/powerpoint/2010/main" val="206989051"/>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44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Round Single Corner Rectangle 10">
            <a:extLst>
              <a:ext uri="{FF2B5EF4-FFF2-40B4-BE49-F238E27FC236}">
                <a16:creationId xmlns:a16="http://schemas.microsoft.com/office/drawing/2014/main" id="{31444F52-4A7A-1545-9318-64EB33157434}"/>
              </a:ext>
            </a:extLst>
          </p:cNvPr>
          <p:cNvSpPr/>
          <p:nvPr userDrawn="1"/>
        </p:nvSpPr>
        <p:spPr>
          <a:xfrm rot="5400000">
            <a:off x="345163" y="-345161"/>
            <a:ext cx="4287405" cy="4977730"/>
          </a:xfrm>
          <a:custGeom>
            <a:avLst/>
            <a:gdLst>
              <a:gd name="connsiteX0" fmla="*/ 0 w 4287405"/>
              <a:gd name="connsiteY0" fmla="*/ 0 h 4977635"/>
              <a:gd name="connsiteX1" fmla="*/ 3572823 w 4287405"/>
              <a:gd name="connsiteY1" fmla="*/ 0 h 4977635"/>
              <a:gd name="connsiteX2" fmla="*/ 4287405 w 4287405"/>
              <a:gd name="connsiteY2" fmla="*/ 714582 h 4977635"/>
              <a:gd name="connsiteX3" fmla="*/ 4287405 w 4287405"/>
              <a:gd name="connsiteY3" fmla="*/ 4977635 h 4977635"/>
              <a:gd name="connsiteX4" fmla="*/ 0 w 4287405"/>
              <a:gd name="connsiteY4" fmla="*/ 4977635 h 4977635"/>
              <a:gd name="connsiteX5" fmla="*/ 0 w 4287405"/>
              <a:gd name="connsiteY5" fmla="*/ 0 h 4977635"/>
              <a:gd name="connsiteX0" fmla="*/ 0 w 4287405"/>
              <a:gd name="connsiteY0" fmla="*/ 0 h 4977635"/>
              <a:gd name="connsiteX1" fmla="*/ 3820330 w 4287405"/>
              <a:gd name="connsiteY1" fmla="*/ 0 h 4977635"/>
              <a:gd name="connsiteX2" fmla="*/ 4287405 w 4287405"/>
              <a:gd name="connsiteY2" fmla="*/ 714582 h 4977635"/>
              <a:gd name="connsiteX3" fmla="*/ 4287405 w 4287405"/>
              <a:gd name="connsiteY3" fmla="*/ 4977635 h 4977635"/>
              <a:gd name="connsiteX4" fmla="*/ 0 w 4287405"/>
              <a:gd name="connsiteY4" fmla="*/ 4977635 h 4977635"/>
              <a:gd name="connsiteX5" fmla="*/ 0 w 4287405"/>
              <a:gd name="connsiteY5" fmla="*/ 0 h 4977635"/>
              <a:gd name="connsiteX0" fmla="*/ 0 w 4287405"/>
              <a:gd name="connsiteY0" fmla="*/ 0 h 4977635"/>
              <a:gd name="connsiteX1" fmla="*/ 3820330 w 4287405"/>
              <a:gd name="connsiteY1" fmla="*/ 0 h 4977635"/>
              <a:gd name="connsiteX2" fmla="*/ 4287405 w 4287405"/>
              <a:gd name="connsiteY2" fmla="*/ 391449 h 4977635"/>
              <a:gd name="connsiteX3" fmla="*/ 4287405 w 4287405"/>
              <a:gd name="connsiteY3" fmla="*/ 4977635 h 4977635"/>
              <a:gd name="connsiteX4" fmla="*/ 0 w 4287405"/>
              <a:gd name="connsiteY4" fmla="*/ 4977635 h 4977635"/>
              <a:gd name="connsiteX5" fmla="*/ 0 w 4287405"/>
              <a:gd name="connsiteY5" fmla="*/ 0 h 4977635"/>
              <a:gd name="connsiteX0" fmla="*/ 0 w 4287405"/>
              <a:gd name="connsiteY0" fmla="*/ 0 h 4977635"/>
              <a:gd name="connsiteX1" fmla="*/ 3820330 w 4287405"/>
              <a:gd name="connsiteY1" fmla="*/ 0 h 4977635"/>
              <a:gd name="connsiteX2" fmla="*/ 4287405 w 4287405"/>
              <a:gd name="connsiteY2" fmla="*/ 391449 h 4977635"/>
              <a:gd name="connsiteX3" fmla="*/ 4287405 w 4287405"/>
              <a:gd name="connsiteY3" fmla="*/ 4977635 h 4977635"/>
              <a:gd name="connsiteX4" fmla="*/ 0 w 4287405"/>
              <a:gd name="connsiteY4" fmla="*/ 4977635 h 4977635"/>
              <a:gd name="connsiteX5" fmla="*/ 0 w 4287405"/>
              <a:gd name="connsiteY5" fmla="*/ 0 h 4977635"/>
              <a:gd name="connsiteX0" fmla="*/ 0 w 4287405"/>
              <a:gd name="connsiteY0" fmla="*/ 163615 h 5141250"/>
              <a:gd name="connsiteX1" fmla="*/ 3820330 w 4287405"/>
              <a:gd name="connsiteY1" fmla="*/ 163615 h 5141250"/>
              <a:gd name="connsiteX2" fmla="*/ 4287405 w 4287405"/>
              <a:gd name="connsiteY2" fmla="*/ 555064 h 5141250"/>
              <a:gd name="connsiteX3" fmla="*/ 4287405 w 4287405"/>
              <a:gd name="connsiteY3" fmla="*/ 5141250 h 5141250"/>
              <a:gd name="connsiteX4" fmla="*/ 0 w 4287405"/>
              <a:gd name="connsiteY4" fmla="*/ 5141250 h 5141250"/>
              <a:gd name="connsiteX5" fmla="*/ 0 w 4287405"/>
              <a:gd name="connsiteY5" fmla="*/ 163615 h 5141250"/>
              <a:gd name="connsiteX0" fmla="*/ 0 w 4287405"/>
              <a:gd name="connsiteY0" fmla="*/ 95 h 4977730"/>
              <a:gd name="connsiteX1" fmla="*/ 3820330 w 4287405"/>
              <a:gd name="connsiteY1" fmla="*/ 95 h 4977730"/>
              <a:gd name="connsiteX2" fmla="*/ 4287405 w 4287405"/>
              <a:gd name="connsiteY2" fmla="*/ 391544 h 4977730"/>
              <a:gd name="connsiteX3" fmla="*/ 4287405 w 4287405"/>
              <a:gd name="connsiteY3" fmla="*/ 4977730 h 4977730"/>
              <a:gd name="connsiteX4" fmla="*/ 0 w 4287405"/>
              <a:gd name="connsiteY4" fmla="*/ 4977730 h 4977730"/>
              <a:gd name="connsiteX5" fmla="*/ 0 w 4287405"/>
              <a:gd name="connsiteY5" fmla="*/ 95 h 497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7405" h="4977730">
                <a:moveTo>
                  <a:pt x="0" y="95"/>
                </a:moveTo>
                <a:lnTo>
                  <a:pt x="3820330" y="95"/>
                </a:lnTo>
                <a:cubicBezTo>
                  <a:pt x="4125606" y="95"/>
                  <a:pt x="4287408" y="-16531"/>
                  <a:pt x="4287405" y="391544"/>
                </a:cubicBezTo>
                <a:cubicBezTo>
                  <a:pt x="4287402" y="799619"/>
                  <a:pt x="4287405" y="3449001"/>
                  <a:pt x="4287405" y="4977730"/>
                </a:cubicBezTo>
                <a:lnTo>
                  <a:pt x="0" y="4977730"/>
                </a:lnTo>
                <a:lnTo>
                  <a:pt x="0" y="9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4BDB99D-E10D-114A-9862-C2A0920B5344}"/>
              </a:ext>
            </a:extLst>
          </p:cNvPr>
          <p:cNvSpPr txBox="1"/>
          <p:nvPr userDrawn="1"/>
        </p:nvSpPr>
        <p:spPr>
          <a:xfrm>
            <a:off x="8769927" y="4816282"/>
            <a:ext cx="374073" cy="246221"/>
          </a:xfrm>
          <a:prstGeom prst="rect">
            <a:avLst/>
          </a:prstGeom>
          <a:noFill/>
        </p:spPr>
        <p:txBody>
          <a:bodyPr wrap="square" rtlCol="0">
            <a:spAutoFit/>
          </a:bodyPr>
          <a:lstStyle/>
          <a:p>
            <a:fld id="{FCFFA032-9782-C943-8055-C1787F6935A9}" type="slidenum">
              <a:rPr lang="en-US" altLang="en-US" sz="1000" smtClean="0">
                <a:solidFill>
                  <a:schemeClr val="accent5">
                    <a:lumMod val="50000"/>
                  </a:schemeClr>
                </a:solidFill>
                <a:latin typeface="Arial" panose="020B0604020202020204" pitchFamily="34" charset="0"/>
                <a:cs typeface="Arial" panose="020B0604020202020204" pitchFamily="34" charset="0"/>
              </a:rPr>
              <a:pPr/>
              <a:t>‹#›</a:t>
            </a:fld>
            <a:endParaRPr lang="en-US" altLang="en-US" sz="1800">
              <a:solidFill>
                <a:schemeClr val="accent5">
                  <a:lumMod val="50000"/>
                </a:schemeClr>
              </a:solidFill>
            </a:endParaRPr>
          </a:p>
        </p:txBody>
      </p:sp>
      <p:pic>
        <p:nvPicPr>
          <p:cNvPr id="7" name="Graphic 6">
            <a:extLst>
              <a:ext uri="{FF2B5EF4-FFF2-40B4-BE49-F238E27FC236}">
                <a16:creationId xmlns:a16="http://schemas.microsoft.com/office/drawing/2014/main" id="{FB0C00EA-FC28-8546-9203-D820C0F7AF7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2045" y="4564415"/>
            <a:ext cx="971940" cy="374977"/>
          </a:xfrm>
          <a:prstGeom prst="rect">
            <a:avLst/>
          </a:prstGeom>
        </p:spPr>
      </p:pic>
      <p:sp>
        <p:nvSpPr>
          <p:cNvPr id="11" name="TextBox 10">
            <a:extLst>
              <a:ext uri="{FF2B5EF4-FFF2-40B4-BE49-F238E27FC236}">
                <a16:creationId xmlns:a16="http://schemas.microsoft.com/office/drawing/2014/main" id="{5D036135-2E0B-7A4E-AD8B-CBD85CD03BFD}"/>
              </a:ext>
            </a:extLst>
          </p:cNvPr>
          <p:cNvSpPr txBox="1"/>
          <p:nvPr userDrawn="1"/>
        </p:nvSpPr>
        <p:spPr>
          <a:xfrm>
            <a:off x="6723343" y="4839364"/>
            <a:ext cx="1455726" cy="200055"/>
          </a:xfrm>
          <a:prstGeom prst="rect">
            <a:avLst/>
          </a:prstGeom>
          <a:noFill/>
        </p:spPr>
        <p:txBody>
          <a:bodyPr wrap="square" rtlCol="0">
            <a:spAutoFit/>
          </a:bodyPr>
          <a:lstStyle/>
          <a:p>
            <a:r>
              <a:rPr lang="en-US" sz="700">
                <a:solidFill>
                  <a:schemeClr val="accent5">
                    <a:lumMod val="50000"/>
                  </a:schemeClr>
                </a:solidFill>
              </a:rPr>
              <a:t>©2020 National Safety Council</a:t>
            </a:r>
          </a:p>
        </p:txBody>
      </p:sp>
      <p:sp>
        <p:nvSpPr>
          <p:cNvPr id="9" name="TextBox 8">
            <a:extLst>
              <a:ext uri="{FF2B5EF4-FFF2-40B4-BE49-F238E27FC236}">
                <a16:creationId xmlns:a16="http://schemas.microsoft.com/office/drawing/2014/main" id="{34F3AA33-C3B9-9F48-9977-9D18ED750BC8}"/>
              </a:ext>
            </a:extLst>
          </p:cNvPr>
          <p:cNvSpPr txBox="1"/>
          <p:nvPr userDrawn="1"/>
        </p:nvSpPr>
        <p:spPr>
          <a:xfrm>
            <a:off x="5817542" y="4839364"/>
            <a:ext cx="1455726" cy="200055"/>
          </a:xfrm>
          <a:prstGeom prst="rect">
            <a:avLst/>
          </a:prstGeom>
          <a:noFill/>
        </p:spPr>
        <p:txBody>
          <a:bodyPr wrap="square" rtlCol="0">
            <a:spAutoFit/>
          </a:bodyPr>
          <a:lstStyle/>
          <a:p>
            <a:r>
              <a:rPr lang="en-US" sz="700">
                <a:solidFill>
                  <a:schemeClr val="accent5">
                    <a:lumMod val="50000"/>
                  </a:schemeClr>
                </a:solidFill>
              </a:rPr>
              <a:t>CONFIDENTIAL</a:t>
            </a:r>
          </a:p>
        </p:txBody>
      </p:sp>
    </p:spTree>
    <p:extLst>
      <p:ext uri="{BB962C8B-B14F-4D97-AF65-F5344CB8AC3E}">
        <p14:creationId xmlns:p14="http://schemas.microsoft.com/office/powerpoint/2010/main" val="635610039"/>
      </p:ext>
    </p:extLst>
  </p:cSld>
  <p:clrMap bg1="lt1" tx1="dk1" bg2="lt2" tx2="dk2" accent1="accent1" accent2="accent2" accent3="accent3" accent4="accent4" accent5="accent5" accent6="accent6" hlink="hlink" folHlink="folHlink"/>
  <p:sldLayoutIdLst>
    <p:sldLayoutId id="2147483738" r:id="rId1"/>
  </p:sldLayoutIdLst>
  <p:txStyles>
    <p:titleStyle>
      <a:lvl1pPr algn="l" defTabSz="914400" rtl="0" eaLnBrk="1" latinLnBrk="0" hangingPunct="1">
        <a:lnSpc>
          <a:spcPct val="90000"/>
        </a:lnSpc>
        <a:spcBef>
          <a:spcPct val="0"/>
        </a:spcBef>
        <a:buNone/>
        <a:defRPr sz="44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119DA5-F809-CB44-A6F2-B7674CCB87EB}"/>
              </a:ext>
            </a:extLst>
          </p:cNvPr>
          <p:cNvSpPr>
            <a:spLocks noGrp="1"/>
          </p:cNvSpPr>
          <p:nvPr>
            <p:ph type="title"/>
          </p:nvPr>
        </p:nvSpPr>
        <p:spPr>
          <a:xfrm>
            <a:off x="628650" y="299576"/>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6CD8D7-4199-1B44-B470-DA5F272E953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4EC0CD03-F853-8E47-B3EA-BFBE3CA96145}"/>
              </a:ext>
            </a:extLst>
          </p:cNvPr>
          <p:cNvSpPr txBox="1"/>
          <p:nvPr userDrawn="1"/>
        </p:nvSpPr>
        <p:spPr>
          <a:xfrm>
            <a:off x="8769927" y="4816282"/>
            <a:ext cx="374073" cy="246221"/>
          </a:xfrm>
          <a:prstGeom prst="rect">
            <a:avLst/>
          </a:prstGeom>
          <a:noFill/>
        </p:spPr>
        <p:txBody>
          <a:bodyPr wrap="square" rtlCol="0">
            <a:spAutoFit/>
          </a:bodyPr>
          <a:lstStyle/>
          <a:p>
            <a:fld id="{FCFFA032-9782-C943-8055-C1787F6935A9}" type="slidenum">
              <a:rPr lang="en-US" altLang="en-US" sz="1000" smtClean="0">
                <a:solidFill>
                  <a:schemeClr val="tx1"/>
                </a:solidFill>
                <a:latin typeface="Arial" panose="020B0604020202020204" pitchFamily="34" charset="0"/>
                <a:cs typeface="Arial" panose="020B0604020202020204" pitchFamily="34" charset="0"/>
              </a:rPr>
              <a:pPr/>
              <a:t>‹#›</a:t>
            </a:fld>
            <a:endParaRPr lang="en-US" altLang="en-US" sz="1800">
              <a:solidFill>
                <a:schemeClr val="tx1"/>
              </a:solidFill>
            </a:endParaRPr>
          </a:p>
        </p:txBody>
      </p:sp>
      <p:pic>
        <p:nvPicPr>
          <p:cNvPr id="8" name="Graphic 7">
            <a:extLst>
              <a:ext uri="{FF2B5EF4-FFF2-40B4-BE49-F238E27FC236}">
                <a16:creationId xmlns:a16="http://schemas.microsoft.com/office/drawing/2014/main" id="{99E0855F-7201-A04C-9E2E-23A874F57F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2045" y="4564415"/>
            <a:ext cx="971940" cy="374977"/>
          </a:xfrm>
          <a:prstGeom prst="rect">
            <a:avLst/>
          </a:prstGeom>
        </p:spPr>
      </p:pic>
      <p:sp>
        <p:nvSpPr>
          <p:cNvPr id="6" name="TextBox 5">
            <a:extLst>
              <a:ext uri="{FF2B5EF4-FFF2-40B4-BE49-F238E27FC236}">
                <a16:creationId xmlns:a16="http://schemas.microsoft.com/office/drawing/2014/main" id="{1AF3F6E3-CDBA-3D44-808C-A42E377019AD}"/>
              </a:ext>
            </a:extLst>
          </p:cNvPr>
          <p:cNvSpPr txBox="1"/>
          <p:nvPr userDrawn="1"/>
        </p:nvSpPr>
        <p:spPr>
          <a:xfrm>
            <a:off x="6723343" y="4839364"/>
            <a:ext cx="1455726" cy="200055"/>
          </a:xfrm>
          <a:prstGeom prst="rect">
            <a:avLst/>
          </a:prstGeom>
          <a:noFill/>
        </p:spPr>
        <p:txBody>
          <a:bodyPr wrap="square" rtlCol="0">
            <a:spAutoFit/>
          </a:bodyPr>
          <a:lstStyle/>
          <a:p>
            <a:r>
              <a:rPr lang="en-US" sz="700">
                <a:solidFill>
                  <a:schemeClr val="bg1">
                    <a:lumMod val="65000"/>
                  </a:schemeClr>
                </a:solidFill>
              </a:rPr>
              <a:t>©2020 National Safety Council</a:t>
            </a:r>
          </a:p>
        </p:txBody>
      </p:sp>
    </p:spTree>
    <p:extLst>
      <p:ext uri="{BB962C8B-B14F-4D97-AF65-F5344CB8AC3E}">
        <p14:creationId xmlns:p14="http://schemas.microsoft.com/office/powerpoint/2010/main" val="1358882005"/>
      </p:ext>
    </p:extLst>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l" defTabSz="914400" rtl="0" eaLnBrk="1" latinLnBrk="0" hangingPunct="1">
        <a:lnSpc>
          <a:spcPct val="90000"/>
        </a:lnSpc>
        <a:spcBef>
          <a:spcPct val="0"/>
        </a:spcBef>
        <a:buNone/>
        <a:defRPr sz="4000" b="1" i="0" kern="1200">
          <a:solidFill>
            <a:schemeClr val="accent1"/>
          </a:solidFill>
          <a:latin typeface="Roboto" panose="02000000000000000000" pitchFamily="2" charset="0"/>
          <a:ea typeface="Roboto" panose="02000000000000000000"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16.xml"/><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EBD1-7E94-3542-BB54-BE38F3F43122}"/>
              </a:ext>
            </a:extLst>
          </p:cNvPr>
          <p:cNvSpPr>
            <a:spLocks noGrp="1"/>
          </p:cNvSpPr>
          <p:nvPr>
            <p:ph type="ctrTitle"/>
          </p:nvPr>
        </p:nvSpPr>
        <p:spPr/>
        <p:txBody>
          <a:bodyPr/>
          <a:lstStyle/>
          <a:p>
            <a:r>
              <a:rPr lang="en-US">
                <a:latin typeface="Roboto Condensed" panose="02000000000000000000" pitchFamily="2" charset="0"/>
                <a:ea typeface="Roboto Condensed" panose="02000000000000000000" pitchFamily="2" charset="0"/>
              </a:rPr>
              <a:t>Eight Trends for </a:t>
            </a:r>
            <a:br>
              <a:rPr lang="en-US">
                <a:latin typeface="Roboto Condensed" panose="02000000000000000000" pitchFamily="2" charset="0"/>
                <a:ea typeface="Roboto Condensed" panose="02000000000000000000" pitchFamily="2" charset="0"/>
              </a:rPr>
            </a:br>
            <a:r>
              <a:rPr lang="en-US">
                <a:latin typeface="Roboto Condensed" panose="02000000000000000000" pitchFamily="2" charset="0"/>
                <a:ea typeface="Roboto Condensed" panose="02000000000000000000" pitchFamily="2" charset="0"/>
              </a:rPr>
              <a:t>the Future World of Work</a:t>
            </a:r>
            <a:br>
              <a:rPr lang="en-US">
                <a:latin typeface="Roboto Condensed" panose="02000000000000000000" pitchFamily="2" charset="0"/>
                <a:ea typeface="Roboto Condensed" panose="02000000000000000000" pitchFamily="2" charset="0"/>
              </a:rPr>
            </a:br>
            <a:r>
              <a:rPr lang="en-US">
                <a:latin typeface="Roboto Condensed" panose="02000000000000000000" pitchFamily="2" charset="0"/>
                <a:ea typeface="Roboto Condensed" panose="02000000000000000000" pitchFamily="2" charset="0"/>
              </a:rPr>
              <a:t>(Omicron Edition)</a:t>
            </a:r>
          </a:p>
        </p:txBody>
      </p:sp>
      <p:sp>
        <p:nvSpPr>
          <p:cNvPr id="4" name="Subtitle 3">
            <a:extLst>
              <a:ext uri="{FF2B5EF4-FFF2-40B4-BE49-F238E27FC236}">
                <a16:creationId xmlns:a16="http://schemas.microsoft.com/office/drawing/2014/main" id="{E495311E-7F89-714D-9C45-C4344ED99A00}"/>
              </a:ext>
            </a:extLst>
          </p:cNvPr>
          <p:cNvSpPr>
            <a:spLocks noGrp="1"/>
          </p:cNvSpPr>
          <p:nvPr>
            <p:ph type="subTitle" idx="1"/>
          </p:nvPr>
        </p:nvSpPr>
        <p:spPr>
          <a:xfrm>
            <a:off x="1371600" y="4343732"/>
            <a:ext cx="6400800" cy="786461"/>
          </a:xfrm>
        </p:spPr>
        <p:txBody>
          <a:bodyPr lIns="91440" tIns="45720" rIns="91440" bIns="45720" anchor="t"/>
          <a:lstStyle/>
          <a:p>
            <a:pPr>
              <a:spcBef>
                <a:spcPts val="400"/>
              </a:spcBef>
            </a:pPr>
            <a:r>
              <a:rPr lang="en-US">
                <a:latin typeface="Roboto Condensed"/>
                <a:ea typeface="Roboto Condensed"/>
              </a:rPr>
              <a:t>February 1, 2022</a:t>
            </a:r>
          </a:p>
        </p:txBody>
      </p:sp>
    </p:spTree>
    <p:extLst>
      <p:ext uri="{BB962C8B-B14F-4D97-AF65-F5344CB8AC3E}">
        <p14:creationId xmlns:p14="http://schemas.microsoft.com/office/powerpoint/2010/main" val="2360593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Unable to view the image, Please provide a valid URL.">
            <a:extLst>
              <a:ext uri="{FF2B5EF4-FFF2-40B4-BE49-F238E27FC236}">
                <a16:creationId xmlns:a16="http://schemas.microsoft.com/office/drawing/2014/main" id="{0133396E-78AF-4EE3-88DE-7F51C7F36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867" y="126218"/>
            <a:ext cx="6734266" cy="489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71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a:latin typeface="Roboto Condensed" panose="02000000000000000000" pitchFamily="2" charset="0"/>
                <a:ea typeface="Roboto Condensed" panose="02000000000000000000" pitchFamily="2" charset="0"/>
              </a:rPr>
              <a:t>Omicron Update: Hybrid - Here to Stay </a:t>
            </a:r>
            <a:endParaRPr lang="en-US" sz="2000">
              <a:solidFill>
                <a:schemeClr val="bg1"/>
              </a:solidFill>
              <a:latin typeface="Roboto Condensed" panose="02000000000000000000" pitchFamily="2" charset="0"/>
              <a:ea typeface="Roboto Condensed" panose="02000000000000000000" pitchFamily="2" charset="0"/>
            </a:endParaRPr>
          </a:p>
        </p:txBody>
      </p:sp>
      <p:pic>
        <p:nvPicPr>
          <p:cNvPr id="8" name="Picture 7">
            <a:extLst>
              <a:ext uri="{FF2B5EF4-FFF2-40B4-BE49-F238E27FC236}">
                <a16:creationId xmlns:a16="http://schemas.microsoft.com/office/drawing/2014/main" id="{C43CE89A-8132-4F5A-B1A4-9B1CC27D5702}"/>
              </a:ext>
            </a:extLst>
          </p:cNvPr>
          <p:cNvPicPr>
            <a:picLocks noChangeAspect="1"/>
          </p:cNvPicPr>
          <p:nvPr/>
        </p:nvPicPr>
        <p:blipFill rotWithShape="1">
          <a:blip r:embed="rId2"/>
          <a:srcRect t="17944"/>
          <a:stretch/>
        </p:blipFill>
        <p:spPr>
          <a:xfrm>
            <a:off x="59472" y="964798"/>
            <a:ext cx="4387384" cy="1606952"/>
          </a:xfrm>
          <a:prstGeom prst="rect">
            <a:avLst/>
          </a:prstGeom>
        </p:spPr>
      </p:pic>
      <p:pic>
        <p:nvPicPr>
          <p:cNvPr id="11" name="Picture 10">
            <a:extLst>
              <a:ext uri="{FF2B5EF4-FFF2-40B4-BE49-F238E27FC236}">
                <a16:creationId xmlns:a16="http://schemas.microsoft.com/office/drawing/2014/main" id="{A9A22E86-D18E-4CE6-9ABF-4E4F86564569}"/>
              </a:ext>
            </a:extLst>
          </p:cNvPr>
          <p:cNvPicPr>
            <a:picLocks noChangeAspect="1"/>
          </p:cNvPicPr>
          <p:nvPr/>
        </p:nvPicPr>
        <p:blipFill>
          <a:blip r:embed="rId3"/>
          <a:stretch>
            <a:fillRect/>
          </a:stretch>
        </p:blipFill>
        <p:spPr>
          <a:xfrm>
            <a:off x="4609172" y="1026166"/>
            <a:ext cx="4320330" cy="1606952"/>
          </a:xfrm>
          <a:prstGeom prst="rect">
            <a:avLst/>
          </a:prstGeom>
        </p:spPr>
      </p:pic>
      <p:pic>
        <p:nvPicPr>
          <p:cNvPr id="13" name="Picture 12">
            <a:extLst>
              <a:ext uri="{FF2B5EF4-FFF2-40B4-BE49-F238E27FC236}">
                <a16:creationId xmlns:a16="http://schemas.microsoft.com/office/drawing/2014/main" id="{33F770B2-FAD3-49C8-83BA-A1C3E19F9EA3}"/>
              </a:ext>
            </a:extLst>
          </p:cNvPr>
          <p:cNvPicPr>
            <a:picLocks noChangeAspect="1"/>
          </p:cNvPicPr>
          <p:nvPr/>
        </p:nvPicPr>
        <p:blipFill>
          <a:blip r:embed="rId4"/>
          <a:stretch>
            <a:fillRect/>
          </a:stretch>
        </p:blipFill>
        <p:spPr>
          <a:xfrm>
            <a:off x="2592431" y="2762250"/>
            <a:ext cx="3708850" cy="2381250"/>
          </a:xfrm>
          <a:prstGeom prst="rect">
            <a:avLst/>
          </a:prstGeom>
        </p:spPr>
      </p:pic>
    </p:spTree>
    <p:extLst>
      <p:ext uri="{BB962C8B-B14F-4D97-AF65-F5344CB8AC3E}">
        <p14:creationId xmlns:p14="http://schemas.microsoft.com/office/powerpoint/2010/main" val="3010423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94A7AD-D8B6-4FDE-9573-B0C06E6E4A15}"/>
              </a:ext>
            </a:extLst>
          </p:cNvPr>
          <p:cNvSpPr/>
          <p:nvPr/>
        </p:nvSpPr>
        <p:spPr>
          <a:xfrm>
            <a:off x="0" y="0"/>
            <a:ext cx="9144000" cy="5143500"/>
          </a:xfrm>
          <a:prstGeom prst="rect">
            <a:avLst/>
          </a:prstGeom>
          <a:solidFill>
            <a:srgbClr val="6CCDF8"/>
          </a:solidFill>
          <a:ln>
            <a:solidFill>
              <a:srgbClr val="6CC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ACA2F5F-A931-47FE-8CA9-6323ACA329F8}"/>
              </a:ext>
            </a:extLst>
          </p:cNvPr>
          <p:cNvPicPr>
            <a:picLocks noChangeAspect="1"/>
          </p:cNvPicPr>
          <p:nvPr/>
        </p:nvPicPr>
        <p:blipFill rotWithShape="1">
          <a:blip r:embed="rId2"/>
          <a:srcRect l="63619" t="2679" r="3570" b="3523"/>
          <a:stretch/>
        </p:blipFill>
        <p:spPr>
          <a:xfrm>
            <a:off x="3432175" y="635700"/>
            <a:ext cx="3016250" cy="1936050"/>
          </a:xfrm>
          <a:prstGeom prst="rect">
            <a:avLst/>
          </a:prstGeom>
        </p:spPr>
      </p:pic>
      <p:pic>
        <p:nvPicPr>
          <p:cNvPr id="3" name="Picture 2">
            <a:extLst>
              <a:ext uri="{FF2B5EF4-FFF2-40B4-BE49-F238E27FC236}">
                <a16:creationId xmlns:a16="http://schemas.microsoft.com/office/drawing/2014/main" id="{4D4E209C-053B-4545-9972-2416420D2CE5}"/>
              </a:ext>
            </a:extLst>
          </p:cNvPr>
          <p:cNvPicPr>
            <a:picLocks noChangeAspect="1"/>
          </p:cNvPicPr>
          <p:nvPr/>
        </p:nvPicPr>
        <p:blipFill rotWithShape="1">
          <a:blip r:embed="rId2"/>
          <a:srcRect l="8358" t="2679" r="37141" b="3523"/>
          <a:stretch/>
        </p:blipFill>
        <p:spPr>
          <a:xfrm>
            <a:off x="2435225" y="2571750"/>
            <a:ext cx="5010150" cy="1936050"/>
          </a:xfrm>
          <a:prstGeom prst="rect">
            <a:avLst/>
          </a:prstGeom>
        </p:spPr>
      </p:pic>
    </p:spTree>
    <p:extLst>
      <p:ext uri="{BB962C8B-B14F-4D97-AF65-F5344CB8AC3E}">
        <p14:creationId xmlns:p14="http://schemas.microsoft.com/office/powerpoint/2010/main" val="277726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a:latin typeface="Roboto Condensed" panose="02000000000000000000" pitchFamily="2" charset="0"/>
                <a:ea typeface="Roboto Condensed" panose="02000000000000000000" pitchFamily="2" charset="0"/>
              </a:rPr>
              <a:t>Hybrids &amp; Habit</a:t>
            </a:r>
            <a:endParaRPr lang="en-US" sz="2000">
              <a:solidFill>
                <a:schemeClr val="bg1"/>
              </a:solidFill>
              <a:latin typeface="Roboto Condensed" panose="02000000000000000000" pitchFamily="2" charset="0"/>
              <a:ea typeface="Roboto Condensed" panose="02000000000000000000" pitchFamily="2" charset="0"/>
            </a:endParaRPr>
          </a:p>
        </p:txBody>
      </p:sp>
      <p:sp>
        <p:nvSpPr>
          <p:cNvPr id="33" name="Content Placeholder 5">
            <a:extLst>
              <a:ext uri="{FF2B5EF4-FFF2-40B4-BE49-F238E27FC236}">
                <a16:creationId xmlns:a16="http://schemas.microsoft.com/office/drawing/2014/main" id="{91F463B2-254A-4C86-A8A6-547C2BA27FCF}"/>
              </a:ext>
            </a:extLst>
          </p:cNvPr>
          <p:cNvSpPr>
            <a:spLocks noGrp="1"/>
          </p:cNvSpPr>
          <p:nvPr>
            <p:ph idx="1"/>
          </p:nvPr>
        </p:nvSpPr>
        <p:spPr>
          <a:xfrm>
            <a:off x="4690968" y="1942372"/>
            <a:ext cx="5582522" cy="1258754"/>
          </a:xfrm>
        </p:spPr>
        <p:txBody>
          <a:bodyPr/>
          <a:lstStyle/>
          <a:p>
            <a:pPr marL="0" indent="0">
              <a:buNone/>
            </a:pPr>
            <a:r>
              <a:rPr lang="en-US" sz="2000" b="1">
                <a:latin typeface="Roboto" panose="02000000000000000000"/>
                <a:ea typeface="Roboto" panose="02000000000000000000" pitchFamily="2" charset="0"/>
              </a:rPr>
              <a:t>Lessons: New Styles of Leadership</a:t>
            </a:r>
          </a:p>
          <a:p>
            <a:pPr lvl="1"/>
            <a:r>
              <a:rPr lang="en-US" sz="1600">
                <a:latin typeface="Roboto" panose="02000000000000000000"/>
                <a:ea typeface="Roboto" panose="02000000000000000000" pitchFamily="2" charset="0"/>
              </a:rPr>
              <a:t>Communicating the “why”</a:t>
            </a:r>
          </a:p>
          <a:p>
            <a:pPr lvl="1"/>
            <a:r>
              <a:rPr lang="en-US" sz="1600">
                <a:latin typeface="Roboto" panose="02000000000000000000"/>
                <a:ea typeface="Roboto" panose="02000000000000000000" pitchFamily="2" charset="0"/>
              </a:rPr>
              <a:t>Valuing different perspectives</a:t>
            </a:r>
          </a:p>
          <a:p>
            <a:pPr lvl="1"/>
            <a:r>
              <a:rPr lang="en-US" sz="1600">
                <a:latin typeface="Roboto" panose="02000000000000000000"/>
                <a:ea typeface="Roboto" panose="02000000000000000000" pitchFamily="2" charset="0"/>
              </a:rPr>
              <a:t>Transparency &amp; trust</a:t>
            </a:r>
          </a:p>
          <a:p>
            <a:pPr lvl="1"/>
            <a:r>
              <a:rPr lang="en-US" sz="1600">
                <a:latin typeface="Roboto" panose="02000000000000000000"/>
                <a:ea typeface="Roboto" panose="02000000000000000000" pitchFamily="2" charset="0"/>
              </a:rPr>
              <a:t>Group &amp; individual approaches</a:t>
            </a:r>
            <a:endParaRPr lang="en-US" sz="2000">
              <a:latin typeface="Roboto" panose="02000000000000000000"/>
              <a:ea typeface="Roboto" panose="02000000000000000000" pitchFamily="2" charset="0"/>
            </a:endParaRPr>
          </a:p>
        </p:txBody>
      </p:sp>
      <p:pic>
        <p:nvPicPr>
          <p:cNvPr id="5" name="Picture 4">
            <a:extLst>
              <a:ext uri="{FF2B5EF4-FFF2-40B4-BE49-F238E27FC236}">
                <a16:creationId xmlns:a16="http://schemas.microsoft.com/office/drawing/2014/main" id="{122AAC07-651F-43E4-A5B2-16C2E30C67DE}"/>
              </a:ext>
            </a:extLst>
          </p:cNvPr>
          <p:cNvPicPr>
            <a:picLocks noChangeAspect="1"/>
          </p:cNvPicPr>
          <p:nvPr/>
        </p:nvPicPr>
        <p:blipFill rotWithShape="1">
          <a:blip r:embed="rId2"/>
          <a:srcRect t="19971"/>
          <a:stretch/>
        </p:blipFill>
        <p:spPr>
          <a:xfrm>
            <a:off x="307271" y="1460770"/>
            <a:ext cx="4264729" cy="2221959"/>
          </a:xfrm>
          <a:prstGeom prst="rect">
            <a:avLst/>
          </a:prstGeom>
        </p:spPr>
      </p:pic>
    </p:spTree>
    <p:extLst>
      <p:ext uri="{BB962C8B-B14F-4D97-AF65-F5344CB8AC3E}">
        <p14:creationId xmlns:p14="http://schemas.microsoft.com/office/powerpoint/2010/main" val="251024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a:latin typeface="Roboto Condensed" panose="02000000000000000000" pitchFamily="2" charset="0"/>
                <a:ea typeface="Roboto Condensed" panose="02000000000000000000" pitchFamily="2" charset="0"/>
              </a:rPr>
              <a:t>Hybrids &amp; Habit</a:t>
            </a:r>
            <a:endParaRPr lang="en-US" sz="2000">
              <a:solidFill>
                <a:schemeClr val="bg1"/>
              </a:solidFill>
              <a:latin typeface="Roboto Condensed" panose="02000000000000000000" pitchFamily="2" charset="0"/>
              <a:ea typeface="Roboto Condensed" panose="02000000000000000000" pitchFamily="2" charset="0"/>
            </a:endParaRPr>
          </a:p>
        </p:txBody>
      </p:sp>
      <p:sp>
        <p:nvSpPr>
          <p:cNvPr id="33" name="Content Placeholder 5">
            <a:extLst>
              <a:ext uri="{FF2B5EF4-FFF2-40B4-BE49-F238E27FC236}">
                <a16:creationId xmlns:a16="http://schemas.microsoft.com/office/drawing/2014/main" id="{91F463B2-254A-4C86-A8A6-547C2BA27FCF}"/>
              </a:ext>
            </a:extLst>
          </p:cNvPr>
          <p:cNvSpPr>
            <a:spLocks noGrp="1"/>
          </p:cNvSpPr>
          <p:nvPr>
            <p:ph idx="1"/>
          </p:nvPr>
        </p:nvSpPr>
        <p:spPr>
          <a:xfrm>
            <a:off x="157878" y="1942373"/>
            <a:ext cx="5582522" cy="1258754"/>
          </a:xfrm>
        </p:spPr>
        <p:txBody>
          <a:bodyPr/>
          <a:lstStyle/>
          <a:p>
            <a:pPr marL="0" indent="0">
              <a:buNone/>
            </a:pPr>
            <a:r>
              <a:rPr lang="en-US" sz="2000" b="1">
                <a:latin typeface="Roboto" panose="02000000000000000000"/>
                <a:ea typeface="Roboto" panose="02000000000000000000" pitchFamily="2" charset="0"/>
              </a:rPr>
              <a:t>The Power of Habit</a:t>
            </a:r>
          </a:p>
          <a:p>
            <a:pPr lvl="1"/>
            <a:r>
              <a:rPr lang="en-US" sz="1600">
                <a:latin typeface="Roboto" panose="02000000000000000000"/>
                <a:ea typeface="Roboto" panose="02000000000000000000" pitchFamily="2" charset="0"/>
              </a:rPr>
              <a:t>Forming a habit: 66 days</a:t>
            </a:r>
          </a:p>
          <a:p>
            <a:pPr lvl="1"/>
            <a:r>
              <a:rPr lang="en-US" sz="1600">
                <a:latin typeface="Roboto" panose="02000000000000000000"/>
                <a:ea typeface="Roboto" panose="02000000000000000000" pitchFamily="2" charset="0"/>
              </a:rPr>
              <a:t>“Post-vaccine inertia”</a:t>
            </a:r>
          </a:p>
          <a:p>
            <a:pPr lvl="1"/>
            <a:r>
              <a:rPr lang="en-US" sz="1600">
                <a:latin typeface="Roboto" panose="02000000000000000000"/>
                <a:ea typeface="Roboto" panose="02000000000000000000" pitchFamily="2" charset="0"/>
              </a:rPr>
              <a:t>Acknowledging confusion &amp; trauma</a:t>
            </a:r>
            <a:endParaRPr lang="en-US" sz="2000" b="1">
              <a:latin typeface="Roboto" panose="02000000000000000000"/>
              <a:ea typeface="Roboto" panose="02000000000000000000" pitchFamily="2" charset="0"/>
            </a:endParaRPr>
          </a:p>
        </p:txBody>
      </p:sp>
      <p:pic>
        <p:nvPicPr>
          <p:cNvPr id="12290" name="Picture 2" descr="The Power of Habit - Wikipedia">
            <a:extLst>
              <a:ext uri="{FF2B5EF4-FFF2-40B4-BE49-F238E27FC236}">
                <a16:creationId xmlns:a16="http://schemas.microsoft.com/office/drawing/2014/main" id="{C2E6AC79-58A2-41BC-97F1-349B3943F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9172" y="2571750"/>
            <a:ext cx="1358995" cy="20650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ewton's cradle with vaccine vials">
            <a:extLst>
              <a:ext uri="{FF2B5EF4-FFF2-40B4-BE49-F238E27FC236}">
                <a16:creationId xmlns:a16="http://schemas.microsoft.com/office/drawing/2014/main" id="{6902331C-7258-41BE-938D-653D908DA1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491" r="8844" b="11630"/>
          <a:stretch/>
        </p:blipFill>
        <p:spPr bwMode="auto">
          <a:xfrm>
            <a:off x="4609172" y="857429"/>
            <a:ext cx="3737023" cy="14499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C184E01-217A-45FC-BEFD-B365D420B4F2}"/>
              </a:ext>
            </a:extLst>
          </p:cNvPr>
          <p:cNvPicPr>
            <a:picLocks noChangeAspect="1"/>
          </p:cNvPicPr>
          <p:nvPr/>
        </p:nvPicPr>
        <p:blipFill rotWithShape="1">
          <a:blip r:embed="rId4"/>
          <a:srcRect l="14648" r="26990"/>
          <a:stretch/>
        </p:blipFill>
        <p:spPr>
          <a:xfrm>
            <a:off x="6198325" y="2571750"/>
            <a:ext cx="2147870" cy="2065035"/>
          </a:xfrm>
          <a:prstGeom prst="rect">
            <a:avLst/>
          </a:prstGeom>
        </p:spPr>
      </p:pic>
    </p:spTree>
    <p:extLst>
      <p:ext uri="{BB962C8B-B14F-4D97-AF65-F5344CB8AC3E}">
        <p14:creationId xmlns:p14="http://schemas.microsoft.com/office/powerpoint/2010/main" val="1625405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22AB5B3-0741-4C71-B636-61CA3DCC5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206374"/>
            <a:ext cx="7069886" cy="426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991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sz="3600">
                <a:latin typeface="Roboto Condensed" panose="02000000000000000000" pitchFamily="2" charset="0"/>
                <a:ea typeface="Roboto Condensed" panose="02000000000000000000" pitchFamily="2" charset="0"/>
              </a:rPr>
              <a:t>Omicron Update: Leadership Cognitive Biases</a:t>
            </a:r>
            <a:endParaRPr lang="en-US" sz="1800">
              <a:solidFill>
                <a:schemeClr val="bg1"/>
              </a:solidFill>
              <a:latin typeface="Roboto Condensed" panose="02000000000000000000" pitchFamily="2" charset="0"/>
              <a:ea typeface="Roboto Condensed" panose="02000000000000000000" pitchFamily="2" charset="0"/>
            </a:endParaRPr>
          </a:p>
        </p:txBody>
      </p:sp>
      <p:sp>
        <p:nvSpPr>
          <p:cNvPr id="6" name="Content Placeholder 5">
            <a:extLst>
              <a:ext uri="{FF2B5EF4-FFF2-40B4-BE49-F238E27FC236}">
                <a16:creationId xmlns:a16="http://schemas.microsoft.com/office/drawing/2014/main" id="{52DCFB3F-63CB-466D-93E0-E051DD9CB365}"/>
              </a:ext>
            </a:extLst>
          </p:cNvPr>
          <p:cNvSpPr>
            <a:spLocks noGrp="1"/>
          </p:cNvSpPr>
          <p:nvPr>
            <p:ph idx="1"/>
          </p:nvPr>
        </p:nvSpPr>
        <p:spPr>
          <a:xfrm>
            <a:off x="398367" y="1014870"/>
            <a:ext cx="6694764" cy="1258754"/>
          </a:xfrm>
        </p:spPr>
        <p:txBody>
          <a:bodyPr/>
          <a:lstStyle/>
          <a:p>
            <a:pPr marL="0" indent="0">
              <a:buNone/>
            </a:pPr>
            <a:r>
              <a:rPr lang="en-US" sz="2000" b="1">
                <a:latin typeface="Roboto" panose="02000000000000000000"/>
                <a:ea typeface="Roboto" panose="02000000000000000000" pitchFamily="2" charset="0"/>
              </a:rPr>
              <a:t>Normalcy Bias</a:t>
            </a:r>
          </a:p>
          <a:p>
            <a:pPr lvl="1"/>
            <a:r>
              <a:rPr lang="en-US" sz="1600">
                <a:latin typeface="Roboto" panose="02000000000000000000"/>
                <a:ea typeface="Roboto" panose="02000000000000000000" pitchFamily="2" charset="0"/>
              </a:rPr>
              <a:t>Underestimating the probability or extent of expected disruption</a:t>
            </a:r>
          </a:p>
          <a:p>
            <a:pPr marL="0" indent="0">
              <a:buNone/>
            </a:pPr>
            <a:r>
              <a:rPr lang="en-US" sz="2000" b="1">
                <a:latin typeface="Roboto" panose="02000000000000000000"/>
                <a:ea typeface="Roboto" panose="02000000000000000000" pitchFamily="2" charset="0"/>
              </a:rPr>
              <a:t>Planning Fallacy</a:t>
            </a:r>
          </a:p>
          <a:p>
            <a:pPr lvl="1"/>
            <a:r>
              <a:rPr lang="en-US" sz="1600">
                <a:solidFill>
                  <a:srgbClr val="2E2E2E"/>
                </a:solidFill>
                <a:latin typeface="Roboto" panose="02000000000000000000" pitchFamily="2" charset="0"/>
                <a:ea typeface="Roboto" panose="02000000000000000000" pitchFamily="2" charset="0"/>
              </a:rPr>
              <a:t>U</a:t>
            </a:r>
            <a:r>
              <a:rPr lang="en-US" sz="1600" b="0" i="0">
                <a:solidFill>
                  <a:srgbClr val="2E2E2E"/>
                </a:solidFill>
                <a:effectLst/>
                <a:latin typeface="Roboto" panose="02000000000000000000" pitchFamily="2" charset="0"/>
                <a:ea typeface="Roboto" panose="02000000000000000000" pitchFamily="2" charset="0"/>
              </a:rPr>
              <a:t>nderestimating the time it will take to complete a future task, despite knowledge that previous tasks have generally taken longer than planned</a:t>
            </a:r>
          </a:p>
          <a:p>
            <a:pPr marL="0" indent="0">
              <a:buNone/>
            </a:pPr>
            <a:r>
              <a:rPr lang="en-US" sz="2000" b="1">
                <a:latin typeface="Roboto" panose="02000000000000000000"/>
                <a:ea typeface="Roboto" panose="02000000000000000000" pitchFamily="2" charset="0"/>
              </a:rPr>
              <a:t>Ostrich Effect</a:t>
            </a:r>
          </a:p>
          <a:p>
            <a:pPr lvl="1"/>
            <a:r>
              <a:rPr lang="en-US" sz="1600" b="0" i="0">
                <a:solidFill>
                  <a:srgbClr val="333333"/>
                </a:solidFill>
                <a:effectLst/>
                <a:latin typeface="Roboto" panose="02000000000000000000" pitchFamily="2" charset="0"/>
                <a:ea typeface="Roboto" panose="02000000000000000000" pitchFamily="2" charset="0"/>
              </a:rPr>
              <a:t>Monitoring and attending to information more actively given preliminary good news but avoiding additional information given adverse prior news</a:t>
            </a:r>
            <a:endParaRPr lang="en-US" sz="1600" b="1">
              <a:latin typeface="Roboto" panose="02000000000000000000" pitchFamily="2" charset="0"/>
              <a:ea typeface="Roboto" panose="02000000000000000000" pitchFamily="2" charset="0"/>
            </a:endParaRPr>
          </a:p>
          <a:p>
            <a:pPr lvl="1"/>
            <a:endParaRPr lang="en-US" sz="1600" b="0" i="0">
              <a:solidFill>
                <a:srgbClr val="2E2E2E"/>
              </a:solidFill>
              <a:effectLst/>
              <a:latin typeface="Roboto" panose="02000000000000000000" pitchFamily="2" charset="0"/>
              <a:ea typeface="Roboto" panose="02000000000000000000" pitchFamily="2" charset="0"/>
            </a:endParaRPr>
          </a:p>
        </p:txBody>
      </p:sp>
      <p:pic>
        <p:nvPicPr>
          <p:cNvPr id="1026" name="Picture 2" descr="226 Black Swan Illustrations &amp;amp; Clip Art - iStock">
            <a:extLst>
              <a:ext uri="{FF2B5EF4-FFF2-40B4-BE49-F238E27FC236}">
                <a16:creationId xmlns:a16="http://schemas.microsoft.com/office/drawing/2014/main" id="{6426B433-1BDE-466B-AE95-A5296C60E8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52" t="26687" r="14807" b="23313"/>
          <a:stretch/>
        </p:blipFill>
        <p:spPr bwMode="auto">
          <a:xfrm>
            <a:off x="7459761" y="911640"/>
            <a:ext cx="1360278" cy="9314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501 Black And White Calendar Illustrations &amp;amp; Clip Art - iStock">
            <a:extLst>
              <a:ext uri="{FF2B5EF4-FFF2-40B4-BE49-F238E27FC236}">
                <a16:creationId xmlns:a16="http://schemas.microsoft.com/office/drawing/2014/main" id="{A9102937-FAAD-4256-A81F-C434CF28EE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62" t="16374" r="13723" b="14622"/>
          <a:stretch/>
        </p:blipFill>
        <p:spPr bwMode="auto">
          <a:xfrm>
            <a:off x="7551202" y="1928044"/>
            <a:ext cx="1160656" cy="9937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rtoon Ostrich Art Silhouette @ Silhouette.pics">
            <a:extLst>
              <a:ext uri="{FF2B5EF4-FFF2-40B4-BE49-F238E27FC236}">
                <a16:creationId xmlns:a16="http://schemas.microsoft.com/office/drawing/2014/main" id="{B8A2B630-A6CF-4B51-ACC7-BFDB6AB83E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316" r="32614"/>
          <a:stretch/>
        </p:blipFill>
        <p:spPr bwMode="auto">
          <a:xfrm flipH="1">
            <a:off x="7725154" y="2921819"/>
            <a:ext cx="829492" cy="109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22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3E78B4-822A-4DD5-94AF-E003C280554B}"/>
              </a:ext>
            </a:extLst>
          </p:cNvPr>
          <p:cNvSpPr/>
          <p:nvPr/>
        </p:nvSpPr>
        <p:spPr>
          <a:xfrm>
            <a:off x="0" y="0"/>
            <a:ext cx="9144000" cy="5143500"/>
          </a:xfrm>
          <a:prstGeom prst="rect">
            <a:avLst/>
          </a:prstGeom>
          <a:solidFill>
            <a:srgbClr val="70C043"/>
          </a:solidFill>
          <a:ln>
            <a:solidFill>
              <a:srgbClr val="70C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A18C7CD-19AA-49B1-A48E-5B0858F2DD1B}"/>
              </a:ext>
            </a:extLst>
          </p:cNvPr>
          <p:cNvPicPr>
            <a:picLocks noChangeAspect="1"/>
          </p:cNvPicPr>
          <p:nvPr/>
        </p:nvPicPr>
        <p:blipFill rotWithShape="1">
          <a:blip r:embed="rId2"/>
          <a:srcRect l="3332" r="64404"/>
          <a:stretch/>
        </p:blipFill>
        <p:spPr>
          <a:xfrm>
            <a:off x="3055144" y="486641"/>
            <a:ext cx="3028950" cy="2085109"/>
          </a:xfrm>
          <a:prstGeom prst="rect">
            <a:avLst/>
          </a:prstGeom>
        </p:spPr>
      </p:pic>
      <p:pic>
        <p:nvPicPr>
          <p:cNvPr id="3" name="Picture 2">
            <a:extLst>
              <a:ext uri="{FF2B5EF4-FFF2-40B4-BE49-F238E27FC236}">
                <a16:creationId xmlns:a16="http://schemas.microsoft.com/office/drawing/2014/main" id="{DB6A30A2-67DB-4F39-9844-AD2C55CAD94A}"/>
              </a:ext>
            </a:extLst>
          </p:cNvPr>
          <p:cNvPicPr>
            <a:picLocks noChangeAspect="1"/>
          </p:cNvPicPr>
          <p:nvPr/>
        </p:nvPicPr>
        <p:blipFill rotWithShape="1">
          <a:blip r:embed="rId2"/>
          <a:srcRect l="36796" r="7062"/>
          <a:stretch/>
        </p:blipFill>
        <p:spPr>
          <a:xfrm>
            <a:off x="1934369" y="2413000"/>
            <a:ext cx="5270500" cy="2085109"/>
          </a:xfrm>
          <a:prstGeom prst="rect">
            <a:avLst/>
          </a:prstGeom>
        </p:spPr>
      </p:pic>
    </p:spTree>
    <p:extLst>
      <p:ext uri="{BB962C8B-B14F-4D97-AF65-F5344CB8AC3E}">
        <p14:creationId xmlns:p14="http://schemas.microsoft.com/office/powerpoint/2010/main" val="529417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9BAEB4-699C-48C5-BCC6-DC7532DE74FA}"/>
              </a:ext>
            </a:extLst>
          </p:cNvPr>
          <p:cNvSpPr/>
          <p:nvPr/>
        </p:nvSpPr>
        <p:spPr>
          <a:xfrm>
            <a:off x="0" y="0"/>
            <a:ext cx="9144000" cy="5143500"/>
          </a:xfrm>
          <a:prstGeom prst="rect">
            <a:avLst/>
          </a:prstGeom>
          <a:solidFill>
            <a:srgbClr val="039542"/>
          </a:solidFill>
          <a:ln>
            <a:solidFill>
              <a:srgbClr val="039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3BA25C8-380E-4587-B4A3-A626FC21E09C}"/>
              </a:ext>
            </a:extLst>
          </p:cNvPr>
          <p:cNvPicPr>
            <a:picLocks noChangeAspect="1"/>
          </p:cNvPicPr>
          <p:nvPr/>
        </p:nvPicPr>
        <p:blipFill rotWithShape="1">
          <a:blip r:embed="rId2"/>
          <a:srcRect l="64426" r="3854"/>
          <a:stretch/>
        </p:blipFill>
        <p:spPr>
          <a:xfrm>
            <a:off x="3092447" y="443345"/>
            <a:ext cx="2959101" cy="2376055"/>
          </a:xfrm>
          <a:prstGeom prst="rect">
            <a:avLst/>
          </a:prstGeom>
        </p:spPr>
      </p:pic>
      <p:pic>
        <p:nvPicPr>
          <p:cNvPr id="4" name="Picture 3">
            <a:extLst>
              <a:ext uri="{FF2B5EF4-FFF2-40B4-BE49-F238E27FC236}">
                <a16:creationId xmlns:a16="http://schemas.microsoft.com/office/drawing/2014/main" id="{21D8EA28-C190-4759-A429-AE78F286431E}"/>
              </a:ext>
            </a:extLst>
          </p:cNvPr>
          <p:cNvPicPr>
            <a:picLocks noChangeAspect="1"/>
          </p:cNvPicPr>
          <p:nvPr/>
        </p:nvPicPr>
        <p:blipFill rotWithShape="1">
          <a:blip r:embed="rId2"/>
          <a:srcRect l="6943" r="35470"/>
          <a:stretch/>
        </p:blipFill>
        <p:spPr>
          <a:xfrm>
            <a:off x="1885949" y="2406650"/>
            <a:ext cx="5372099" cy="2376055"/>
          </a:xfrm>
          <a:prstGeom prst="rect">
            <a:avLst/>
          </a:prstGeom>
        </p:spPr>
      </p:pic>
      <p:sp>
        <p:nvSpPr>
          <p:cNvPr id="5" name="Rectangle 4">
            <a:extLst>
              <a:ext uri="{FF2B5EF4-FFF2-40B4-BE49-F238E27FC236}">
                <a16:creationId xmlns:a16="http://schemas.microsoft.com/office/drawing/2014/main" id="{CB781831-7FDA-4ECE-8D9A-2E75CA2E8623}"/>
              </a:ext>
            </a:extLst>
          </p:cNvPr>
          <p:cNvSpPr/>
          <p:nvPr/>
        </p:nvSpPr>
        <p:spPr>
          <a:xfrm>
            <a:off x="2952750" y="298450"/>
            <a:ext cx="3168650" cy="254000"/>
          </a:xfrm>
          <a:prstGeom prst="rect">
            <a:avLst/>
          </a:prstGeom>
          <a:solidFill>
            <a:srgbClr val="039542"/>
          </a:solidFill>
          <a:ln>
            <a:solidFill>
              <a:srgbClr val="039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00969ED-049D-4DC2-BC73-AED45F6511E3}"/>
              </a:ext>
            </a:extLst>
          </p:cNvPr>
          <p:cNvSpPr/>
          <p:nvPr/>
        </p:nvSpPr>
        <p:spPr>
          <a:xfrm>
            <a:off x="1520824" y="2279650"/>
            <a:ext cx="5826125" cy="254000"/>
          </a:xfrm>
          <a:prstGeom prst="rect">
            <a:avLst/>
          </a:prstGeom>
          <a:solidFill>
            <a:srgbClr val="039542"/>
          </a:solidFill>
          <a:ln>
            <a:solidFill>
              <a:srgbClr val="039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459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a:latin typeface="Roboto Condensed" panose="02000000000000000000" pitchFamily="2" charset="0"/>
                <a:ea typeface="Roboto Condensed" panose="02000000000000000000" pitchFamily="2" charset="0"/>
              </a:rPr>
              <a:t>Culture, Communication &amp; Transparency</a:t>
            </a:r>
            <a:endParaRPr lang="en-US" sz="2000">
              <a:solidFill>
                <a:schemeClr val="bg1"/>
              </a:solidFill>
              <a:latin typeface="Roboto Condensed" panose="02000000000000000000" pitchFamily="2" charset="0"/>
              <a:ea typeface="Roboto Condensed" panose="02000000000000000000" pitchFamily="2" charset="0"/>
            </a:endParaRPr>
          </a:p>
        </p:txBody>
      </p:sp>
      <p:pic>
        <p:nvPicPr>
          <p:cNvPr id="13314" name="Picture 2" descr="Company Culture and Values Ratings Before and During COVID-19 ">
            <a:extLst>
              <a:ext uri="{FF2B5EF4-FFF2-40B4-BE49-F238E27FC236}">
                <a16:creationId xmlns:a16="http://schemas.microsoft.com/office/drawing/2014/main" id="{C68209F0-688C-496F-8EDF-8502C919B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81" y="1358900"/>
            <a:ext cx="4072032" cy="24257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Employees Gave Companies High Marks for Communication and Integrity During COVID-19">
            <a:extLst>
              <a:ext uri="{FF2B5EF4-FFF2-40B4-BE49-F238E27FC236}">
                <a16:creationId xmlns:a16="http://schemas.microsoft.com/office/drawing/2014/main" id="{6DE2671E-B3AC-4E9F-B138-9E5AC87F1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768" y="1301750"/>
            <a:ext cx="3820407" cy="22733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5">
            <a:extLst>
              <a:ext uri="{FF2B5EF4-FFF2-40B4-BE49-F238E27FC236}">
                <a16:creationId xmlns:a16="http://schemas.microsoft.com/office/drawing/2014/main" id="{F5AE8BD1-5464-41D5-8FD6-4738C4C6F351}"/>
              </a:ext>
            </a:extLst>
          </p:cNvPr>
          <p:cNvSpPr>
            <a:spLocks noGrp="1"/>
          </p:cNvSpPr>
          <p:nvPr>
            <p:ph idx="1"/>
          </p:nvPr>
        </p:nvSpPr>
        <p:spPr>
          <a:xfrm>
            <a:off x="6181725" y="3651250"/>
            <a:ext cx="2711450" cy="253665"/>
          </a:xfrm>
        </p:spPr>
        <p:txBody>
          <a:bodyPr/>
          <a:lstStyle/>
          <a:p>
            <a:pPr marL="0" indent="0">
              <a:buNone/>
            </a:pPr>
            <a:r>
              <a:rPr lang="en-US" sz="1200">
                <a:latin typeface="Roboto" panose="02000000000000000000"/>
                <a:ea typeface="Roboto" panose="02000000000000000000" pitchFamily="2" charset="0"/>
              </a:rPr>
              <a:t>Source: MIT Sloan Culture 500 Study</a:t>
            </a:r>
          </a:p>
        </p:txBody>
      </p:sp>
    </p:spTree>
    <p:extLst>
      <p:ext uri="{BB962C8B-B14F-4D97-AF65-F5344CB8AC3E}">
        <p14:creationId xmlns:p14="http://schemas.microsoft.com/office/powerpoint/2010/main" val="331484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idx="1"/>
          </p:nvPr>
        </p:nvSpPr>
        <p:spPr>
          <a:xfrm>
            <a:off x="4817327" y="1550113"/>
            <a:ext cx="4359706" cy="2043273"/>
          </a:xfrm>
        </p:spPr>
        <p:txBody>
          <a:bodyPr/>
          <a:lstStyle/>
          <a:p>
            <a:pPr lvl="1"/>
            <a:r>
              <a:rPr lang="en-US" sz="2000" b="1">
                <a:solidFill>
                  <a:srgbClr val="FFFFFF"/>
                </a:solidFill>
                <a:latin typeface="Roboto" panose="02000000000000000000"/>
              </a:rPr>
              <a:t>NSC Overview</a:t>
            </a:r>
          </a:p>
          <a:p>
            <a:pPr lvl="1"/>
            <a:r>
              <a:rPr lang="en-US" sz="2000" b="1">
                <a:solidFill>
                  <a:srgbClr val="FFFFFF"/>
                </a:solidFill>
                <a:latin typeface="Roboto" panose="02000000000000000000"/>
              </a:rPr>
              <a:t>How We Got Here</a:t>
            </a:r>
          </a:p>
          <a:p>
            <a:pPr lvl="1"/>
            <a:r>
              <a:rPr lang="en-US" sz="2000" b="1">
                <a:solidFill>
                  <a:srgbClr val="FFFFFF"/>
                </a:solidFill>
                <a:latin typeface="Roboto" panose="02000000000000000000"/>
              </a:rPr>
              <a:t>Eight Trends for </a:t>
            </a:r>
            <a:br>
              <a:rPr lang="en-US" sz="2000" b="1">
                <a:solidFill>
                  <a:srgbClr val="FFFFFF"/>
                </a:solidFill>
                <a:latin typeface="Roboto" panose="02000000000000000000"/>
              </a:rPr>
            </a:br>
            <a:r>
              <a:rPr lang="en-US" sz="2000" b="1">
                <a:solidFill>
                  <a:srgbClr val="FFFFFF"/>
                </a:solidFill>
                <a:latin typeface="Roboto" panose="02000000000000000000"/>
              </a:rPr>
              <a:t>the Future World of Work</a:t>
            </a:r>
            <a:endParaRPr lang="en-US" sz="1600" b="1">
              <a:solidFill>
                <a:srgbClr val="FFFFFF"/>
              </a:solidFill>
              <a:latin typeface="Roboto" panose="02000000000000000000"/>
            </a:endParaRPr>
          </a:p>
          <a:p>
            <a:pPr lvl="1"/>
            <a:r>
              <a:rPr lang="en-US" sz="2000" b="1">
                <a:solidFill>
                  <a:srgbClr val="FFFFFF"/>
                </a:solidFill>
                <a:latin typeface="Roboto" panose="02000000000000000000"/>
              </a:rPr>
              <a:t>So What?</a:t>
            </a:r>
          </a:p>
          <a:p>
            <a:pPr lvl="1"/>
            <a:r>
              <a:rPr lang="en-US" sz="2000" b="1">
                <a:solidFill>
                  <a:srgbClr val="FFFFFF"/>
                </a:solidFill>
                <a:latin typeface="Roboto" panose="02000000000000000000"/>
              </a:rPr>
              <a:t>Current State of COVID</a:t>
            </a:r>
          </a:p>
          <a:p>
            <a:pPr lvl="1"/>
            <a:r>
              <a:rPr lang="en-US" sz="2000" b="1">
                <a:solidFill>
                  <a:srgbClr val="FFFFFF"/>
                </a:solidFill>
                <a:latin typeface="Roboto" panose="02000000000000000000"/>
              </a:rPr>
              <a:t>Questions &amp; Answers</a:t>
            </a:r>
          </a:p>
          <a:p>
            <a:pPr marL="0" indent="0" algn="ctr">
              <a:buNone/>
            </a:pPr>
            <a:endParaRPr lang="en-US" sz="2000">
              <a:latin typeface="Roboto" panose="02000000000000000000"/>
              <a:ea typeface="Roboto" panose="02000000000000000000" pitchFamily="2" charset="0"/>
            </a:endParaRPr>
          </a:p>
        </p:txBody>
      </p:sp>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85855" y="1994573"/>
            <a:ext cx="4140820" cy="993775"/>
          </a:xfrm>
        </p:spPr>
        <p:txBody>
          <a:bodyPr/>
          <a:lstStyle/>
          <a:p>
            <a:pPr algn="ctr"/>
            <a:r>
              <a:rPr lang="en-US">
                <a:latin typeface="Roboto Condensed" panose="02000000000000000000" pitchFamily="2" charset="0"/>
                <a:ea typeface="Roboto Condensed" panose="02000000000000000000" pitchFamily="2" charset="0"/>
              </a:rPr>
              <a:t>Today’s Agenda</a:t>
            </a:r>
            <a:endParaRPr lang="en-US" sz="2000">
              <a:solidFill>
                <a:schemeClr val="bg1"/>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661419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a:latin typeface="Roboto Condensed" panose="02000000000000000000" pitchFamily="2" charset="0"/>
                <a:ea typeface="Roboto Condensed" panose="02000000000000000000" pitchFamily="2" charset="0"/>
              </a:rPr>
              <a:t>Embracing Psychological Safety</a:t>
            </a:r>
            <a:endParaRPr lang="en-US" sz="2000">
              <a:solidFill>
                <a:schemeClr val="bg1"/>
              </a:solidFill>
              <a:latin typeface="Roboto Condensed" panose="02000000000000000000" pitchFamily="2" charset="0"/>
              <a:ea typeface="Roboto Condensed" panose="02000000000000000000" pitchFamily="2" charset="0"/>
            </a:endParaRPr>
          </a:p>
        </p:txBody>
      </p:sp>
      <p:pic>
        <p:nvPicPr>
          <p:cNvPr id="4" name="Picture 4" descr="High-Performing Teams Need Psychological Safety: Here's How You Can Create  It on Your Startup Team | Blog | Unicorn Labs">
            <a:extLst>
              <a:ext uri="{FF2B5EF4-FFF2-40B4-BE49-F238E27FC236}">
                <a16:creationId xmlns:a16="http://schemas.microsoft.com/office/drawing/2014/main" id="{8DA06108-ACA0-489D-A1E3-CEA2A37F8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419" y="806450"/>
            <a:ext cx="5535505" cy="392881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56AA7077-29F2-473F-8017-6BEB4D7F1B58}"/>
              </a:ext>
            </a:extLst>
          </p:cNvPr>
          <p:cNvSpPr txBox="1">
            <a:spLocks/>
          </p:cNvSpPr>
          <p:nvPr/>
        </p:nvSpPr>
        <p:spPr>
          <a:xfrm>
            <a:off x="5747148" y="4482433"/>
            <a:ext cx="1692294" cy="304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latin typeface="Roboto" panose="02000000000000000000"/>
                <a:ea typeface="Roboto" panose="02000000000000000000" pitchFamily="2" charset="0"/>
              </a:rPr>
              <a:t>Source: Unicorn Labs</a:t>
            </a:r>
          </a:p>
        </p:txBody>
      </p:sp>
    </p:spTree>
    <p:extLst>
      <p:ext uri="{BB962C8B-B14F-4D97-AF65-F5344CB8AC3E}">
        <p14:creationId xmlns:p14="http://schemas.microsoft.com/office/powerpoint/2010/main" val="1624245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sz="3200">
                <a:latin typeface="Roboto Condensed" panose="02000000000000000000" pitchFamily="2" charset="0"/>
                <a:ea typeface="Roboto Condensed" panose="02000000000000000000" pitchFamily="2" charset="0"/>
              </a:rPr>
              <a:t>Omicron Update: Investors Agree on Transparency</a:t>
            </a:r>
            <a:endParaRPr lang="en-US" sz="1600">
              <a:solidFill>
                <a:schemeClr val="bg1"/>
              </a:solidFill>
              <a:latin typeface="Roboto Condensed" panose="02000000000000000000" pitchFamily="2" charset="0"/>
              <a:ea typeface="Roboto Condensed" panose="02000000000000000000" pitchFamily="2" charset="0"/>
            </a:endParaRPr>
          </a:p>
        </p:txBody>
      </p:sp>
      <p:pic>
        <p:nvPicPr>
          <p:cNvPr id="7" name="Picture 6">
            <a:extLst>
              <a:ext uri="{FF2B5EF4-FFF2-40B4-BE49-F238E27FC236}">
                <a16:creationId xmlns:a16="http://schemas.microsoft.com/office/drawing/2014/main" id="{7E89D597-202B-4536-A044-5C194B9C70B1}"/>
              </a:ext>
            </a:extLst>
          </p:cNvPr>
          <p:cNvPicPr>
            <a:picLocks noChangeAspect="1"/>
          </p:cNvPicPr>
          <p:nvPr/>
        </p:nvPicPr>
        <p:blipFill>
          <a:blip r:embed="rId2"/>
          <a:stretch>
            <a:fillRect/>
          </a:stretch>
        </p:blipFill>
        <p:spPr>
          <a:xfrm>
            <a:off x="856034" y="823607"/>
            <a:ext cx="7333833" cy="3596549"/>
          </a:xfrm>
          <a:prstGeom prst="rect">
            <a:avLst/>
          </a:prstGeom>
        </p:spPr>
      </p:pic>
    </p:spTree>
    <p:extLst>
      <p:ext uri="{BB962C8B-B14F-4D97-AF65-F5344CB8AC3E}">
        <p14:creationId xmlns:p14="http://schemas.microsoft.com/office/powerpoint/2010/main" val="4051834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053D6E-CD99-4045-965F-8620E7518319}"/>
              </a:ext>
            </a:extLst>
          </p:cNvPr>
          <p:cNvSpPr/>
          <p:nvPr/>
        </p:nvSpPr>
        <p:spPr>
          <a:xfrm>
            <a:off x="0" y="0"/>
            <a:ext cx="9144000" cy="5143500"/>
          </a:xfrm>
          <a:prstGeom prst="rect">
            <a:avLst/>
          </a:prstGeom>
          <a:solidFill>
            <a:srgbClr val="016AAC"/>
          </a:solidFill>
          <a:ln>
            <a:solidFill>
              <a:srgbClr val="016A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8412E31-4094-4A8C-A51C-1F3FB013527A}"/>
              </a:ext>
            </a:extLst>
          </p:cNvPr>
          <p:cNvPicPr>
            <a:picLocks noChangeAspect="1"/>
          </p:cNvPicPr>
          <p:nvPr/>
        </p:nvPicPr>
        <p:blipFill rotWithShape="1">
          <a:blip r:embed="rId2"/>
          <a:srcRect l="3379" r="65622"/>
          <a:stretch/>
        </p:blipFill>
        <p:spPr>
          <a:xfrm>
            <a:off x="3115468" y="551872"/>
            <a:ext cx="2927350" cy="2195945"/>
          </a:xfrm>
          <a:prstGeom prst="rect">
            <a:avLst/>
          </a:prstGeom>
        </p:spPr>
      </p:pic>
      <p:pic>
        <p:nvPicPr>
          <p:cNvPr id="4" name="Picture 3">
            <a:extLst>
              <a:ext uri="{FF2B5EF4-FFF2-40B4-BE49-F238E27FC236}">
                <a16:creationId xmlns:a16="http://schemas.microsoft.com/office/drawing/2014/main" id="{122BDC5D-645A-4C98-BDCE-05908423253A}"/>
              </a:ext>
            </a:extLst>
          </p:cNvPr>
          <p:cNvPicPr>
            <a:picLocks noChangeAspect="1"/>
          </p:cNvPicPr>
          <p:nvPr/>
        </p:nvPicPr>
        <p:blipFill rotWithShape="1">
          <a:blip r:embed="rId2"/>
          <a:srcRect l="36882" r="7443"/>
          <a:stretch/>
        </p:blipFill>
        <p:spPr>
          <a:xfrm>
            <a:off x="1950243" y="2482850"/>
            <a:ext cx="5257800" cy="2195945"/>
          </a:xfrm>
          <a:prstGeom prst="rect">
            <a:avLst/>
          </a:prstGeom>
        </p:spPr>
      </p:pic>
    </p:spTree>
    <p:extLst>
      <p:ext uri="{BB962C8B-B14F-4D97-AF65-F5344CB8AC3E}">
        <p14:creationId xmlns:p14="http://schemas.microsoft.com/office/powerpoint/2010/main" val="3326421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a:latin typeface="Roboto Condensed" panose="02000000000000000000" pitchFamily="2" charset="0"/>
                <a:ea typeface="Roboto Condensed" panose="02000000000000000000" pitchFamily="2" charset="0"/>
              </a:rPr>
              <a:t>The Value of Safety &amp; Health</a:t>
            </a:r>
            <a:endParaRPr lang="en-US" sz="2000">
              <a:solidFill>
                <a:schemeClr val="bg1"/>
              </a:solidFill>
              <a:latin typeface="Roboto Condensed" panose="02000000000000000000" pitchFamily="2" charset="0"/>
              <a:ea typeface="Roboto Condensed" panose="02000000000000000000" pitchFamily="2" charset="0"/>
            </a:endParaRPr>
          </a:p>
        </p:txBody>
      </p:sp>
      <p:pic>
        <p:nvPicPr>
          <p:cNvPr id="15362" name="Picture 2" descr="Culture During COVID-19: Companies With the Biggest Gains Excelled at Communication, Employee Welfare, and Agility">
            <a:extLst>
              <a:ext uri="{FF2B5EF4-FFF2-40B4-BE49-F238E27FC236}">
                <a16:creationId xmlns:a16="http://schemas.microsoft.com/office/drawing/2014/main" id="{B9F0777C-D10F-4AF7-84C4-3E260D8D8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897" y="727646"/>
            <a:ext cx="5328549" cy="36882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5">
            <a:extLst>
              <a:ext uri="{FF2B5EF4-FFF2-40B4-BE49-F238E27FC236}">
                <a16:creationId xmlns:a16="http://schemas.microsoft.com/office/drawing/2014/main" id="{79E4C426-75FA-478D-A9DA-4CFDE19B4976}"/>
              </a:ext>
            </a:extLst>
          </p:cNvPr>
          <p:cNvSpPr txBox="1">
            <a:spLocks/>
          </p:cNvSpPr>
          <p:nvPr/>
        </p:nvSpPr>
        <p:spPr>
          <a:xfrm>
            <a:off x="4698071" y="4527550"/>
            <a:ext cx="2711450" cy="253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latin typeface="Roboto" panose="02000000000000000000"/>
                <a:ea typeface="Roboto" panose="02000000000000000000" pitchFamily="2" charset="0"/>
              </a:rPr>
              <a:t>Source: MIT Sloan Culture 500 Study</a:t>
            </a:r>
          </a:p>
        </p:txBody>
      </p:sp>
      <p:sp>
        <p:nvSpPr>
          <p:cNvPr id="6" name="Rectangle 5">
            <a:extLst>
              <a:ext uri="{FF2B5EF4-FFF2-40B4-BE49-F238E27FC236}">
                <a16:creationId xmlns:a16="http://schemas.microsoft.com/office/drawing/2014/main" id="{CFF9CD8C-A65A-46FC-A627-EEBEF224E507}"/>
              </a:ext>
            </a:extLst>
          </p:cNvPr>
          <p:cNvSpPr/>
          <p:nvPr/>
        </p:nvSpPr>
        <p:spPr>
          <a:xfrm>
            <a:off x="2001669" y="2339975"/>
            <a:ext cx="1733752" cy="915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20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a:latin typeface="Roboto Condensed" panose="02000000000000000000" pitchFamily="2" charset="0"/>
                <a:ea typeface="Roboto Condensed" panose="02000000000000000000" pitchFamily="2" charset="0"/>
              </a:rPr>
              <a:t>The Value of Safety &amp; Health</a:t>
            </a:r>
            <a:endParaRPr lang="en-US" sz="2000">
              <a:solidFill>
                <a:schemeClr val="bg1"/>
              </a:solidFill>
              <a:latin typeface="Roboto Condensed" panose="02000000000000000000" pitchFamily="2" charset="0"/>
              <a:ea typeface="Roboto Condensed" panose="02000000000000000000" pitchFamily="2" charset="0"/>
            </a:endParaRPr>
          </a:p>
        </p:txBody>
      </p:sp>
      <p:sp>
        <p:nvSpPr>
          <p:cNvPr id="5" name="Content Placeholder 5">
            <a:extLst>
              <a:ext uri="{FF2B5EF4-FFF2-40B4-BE49-F238E27FC236}">
                <a16:creationId xmlns:a16="http://schemas.microsoft.com/office/drawing/2014/main" id="{79E4C426-75FA-478D-A9DA-4CFDE19B4976}"/>
              </a:ext>
            </a:extLst>
          </p:cNvPr>
          <p:cNvSpPr txBox="1">
            <a:spLocks/>
          </p:cNvSpPr>
          <p:nvPr/>
        </p:nvSpPr>
        <p:spPr>
          <a:xfrm>
            <a:off x="6655582" y="4591789"/>
            <a:ext cx="1449708" cy="253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EDEFEC">
                    <a:lumMod val="10000"/>
                  </a:srgbClr>
                </a:solidFill>
                <a:effectLst/>
                <a:uLnTx/>
                <a:uFillTx/>
                <a:latin typeface="Roboto" panose="02000000000000000000"/>
                <a:ea typeface="Roboto" panose="02000000000000000000" pitchFamily="2" charset="0"/>
                <a:cs typeface="Arial" panose="020B0604020202020204" pitchFamily="34" charset="0"/>
              </a:rPr>
              <a:t>Source: McKinsey</a:t>
            </a:r>
          </a:p>
        </p:txBody>
      </p:sp>
      <p:pic>
        <p:nvPicPr>
          <p:cNvPr id="3" name="Picture 2">
            <a:extLst>
              <a:ext uri="{FF2B5EF4-FFF2-40B4-BE49-F238E27FC236}">
                <a16:creationId xmlns:a16="http://schemas.microsoft.com/office/drawing/2014/main" id="{13BD969B-02C4-4720-B468-CDAA363358F8}"/>
              </a:ext>
            </a:extLst>
          </p:cNvPr>
          <p:cNvPicPr>
            <a:picLocks noChangeAspect="1"/>
          </p:cNvPicPr>
          <p:nvPr/>
        </p:nvPicPr>
        <p:blipFill rotWithShape="1">
          <a:blip r:embed="rId2"/>
          <a:srcRect t="12953"/>
          <a:stretch/>
        </p:blipFill>
        <p:spPr>
          <a:xfrm>
            <a:off x="1837908" y="748676"/>
            <a:ext cx="5542528" cy="3224043"/>
          </a:xfrm>
          <a:prstGeom prst="rect">
            <a:avLst/>
          </a:prstGeom>
        </p:spPr>
      </p:pic>
      <p:pic>
        <p:nvPicPr>
          <p:cNvPr id="4" name="Picture 3">
            <a:extLst>
              <a:ext uri="{FF2B5EF4-FFF2-40B4-BE49-F238E27FC236}">
                <a16:creationId xmlns:a16="http://schemas.microsoft.com/office/drawing/2014/main" id="{7A62C650-C09D-4B9E-8EBF-841BEF8AE8B7}"/>
              </a:ext>
            </a:extLst>
          </p:cNvPr>
          <p:cNvPicPr>
            <a:picLocks noChangeAspect="1"/>
          </p:cNvPicPr>
          <p:nvPr/>
        </p:nvPicPr>
        <p:blipFill>
          <a:blip r:embed="rId3"/>
          <a:stretch>
            <a:fillRect/>
          </a:stretch>
        </p:blipFill>
        <p:spPr>
          <a:xfrm>
            <a:off x="2501107" y="3972719"/>
            <a:ext cx="4216129" cy="1064266"/>
          </a:xfrm>
          <a:prstGeom prst="rect">
            <a:avLst/>
          </a:prstGeom>
        </p:spPr>
      </p:pic>
    </p:spTree>
    <p:extLst>
      <p:ext uri="{BB962C8B-B14F-4D97-AF65-F5344CB8AC3E}">
        <p14:creationId xmlns:p14="http://schemas.microsoft.com/office/powerpoint/2010/main" val="1022050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sz="3600">
                <a:latin typeface="Roboto Condensed" panose="02000000000000000000" pitchFamily="2" charset="0"/>
                <a:ea typeface="Roboto Condensed" panose="02000000000000000000" pitchFamily="2" charset="0"/>
              </a:rPr>
              <a:t>Omicron Update: The Long Tail of EHS Value</a:t>
            </a:r>
            <a:endParaRPr lang="en-US" sz="1800">
              <a:solidFill>
                <a:schemeClr val="bg1"/>
              </a:solidFill>
              <a:latin typeface="Roboto Condensed" panose="02000000000000000000" pitchFamily="2" charset="0"/>
              <a:ea typeface="Roboto Condensed" panose="02000000000000000000" pitchFamily="2" charset="0"/>
            </a:endParaRPr>
          </a:p>
        </p:txBody>
      </p:sp>
      <p:pic>
        <p:nvPicPr>
          <p:cNvPr id="7" name="Picture 6">
            <a:extLst>
              <a:ext uri="{FF2B5EF4-FFF2-40B4-BE49-F238E27FC236}">
                <a16:creationId xmlns:a16="http://schemas.microsoft.com/office/drawing/2014/main" id="{FD87454B-8E92-4022-8D16-B7086A19975A}"/>
              </a:ext>
            </a:extLst>
          </p:cNvPr>
          <p:cNvPicPr>
            <a:picLocks noChangeAspect="1"/>
          </p:cNvPicPr>
          <p:nvPr/>
        </p:nvPicPr>
        <p:blipFill rotWithShape="1">
          <a:blip r:embed="rId2"/>
          <a:srcRect r="1540" b="3463"/>
          <a:stretch/>
        </p:blipFill>
        <p:spPr>
          <a:xfrm>
            <a:off x="5321589" y="936223"/>
            <a:ext cx="2990562" cy="3794527"/>
          </a:xfrm>
          <a:prstGeom prst="rect">
            <a:avLst/>
          </a:prstGeom>
        </p:spPr>
      </p:pic>
      <p:sp>
        <p:nvSpPr>
          <p:cNvPr id="10" name="Content Placeholder 5">
            <a:extLst>
              <a:ext uri="{FF2B5EF4-FFF2-40B4-BE49-F238E27FC236}">
                <a16:creationId xmlns:a16="http://schemas.microsoft.com/office/drawing/2014/main" id="{76A9B65E-50F4-4952-86F0-436B9E885F1D}"/>
              </a:ext>
            </a:extLst>
          </p:cNvPr>
          <p:cNvSpPr>
            <a:spLocks noGrp="1"/>
          </p:cNvSpPr>
          <p:nvPr>
            <p:ph idx="1"/>
          </p:nvPr>
        </p:nvSpPr>
        <p:spPr>
          <a:xfrm>
            <a:off x="303118" y="1942373"/>
            <a:ext cx="4510182" cy="1258754"/>
          </a:xfrm>
        </p:spPr>
        <p:txBody>
          <a:bodyPr/>
          <a:lstStyle/>
          <a:p>
            <a:pPr marL="0" indent="0">
              <a:buNone/>
            </a:pPr>
            <a:r>
              <a:rPr lang="en-US" sz="2000" b="1">
                <a:latin typeface="Roboto" panose="02000000000000000000"/>
                <a:ea typeface="Roboto" panose="02000000000000000000" pitchFamily="2" charset="0"/>
              </a:rPr>
              <a:t>Ongoing need for EHS to lead the way</a:t>
            </a:r>
          </a:p>
          <a:p>
            <a:pPr lvl="1"/>
            <a:r>
              <a:rPr lang="en-US" sz="1600">
                <a:latin typeface="Roboto" panose="02000000000000000000"/>
                <a:ea typeface="Roboto" panose="02000000000000000000" pitchFamily="2" charset="0"/>
              </a:rPr>
              <a:t>Mitigating change &amp; rollercoaster effect</a:t>
            </a:r>
          </a:p>
          <a:p>
            <a:pPr lvl="1"/>
            <a:r>
              <a:rPr lang="en-US" sz="1600">
                <a:latin typeface="Roboto" panose="02000000000000000000"/>
                <a:ea typeface="Roboto" panose="02000000000000000000" pitchFamily="2" charset="0"/>
              </a:rPr>
              <a:t>Maintaining “true north” value</a:t>
            </a:r>
          </a:p>
          <a:p>
            <a:pPr lvl="1"/>
            <a:r>
              <a:rPr lang="en-US" sz="1600">
                <a:latin typeface="Roboto" panose="02000000000000000000"/>
                <a:ea typeface="Roboto" panose="02000000000000000000" pitchFamily="2" charset="0"/>
              </a:rPr>
              <a:t>Risk-based approaches</a:t>
            </a:r>
          </a:p>
          <a:p>
            <a:pPr lvl="1"/>
            <a:r>
              <a:rPr lang="en-US" sz="1600">
                <a:latin typeface="Roboto" panose="02000000000000000000"/>
                <a:ea typeface="Roboto" panose="02000000000000000000" pitchFamily="2" charset="0"/>
              </a:rPr>
              <a:t>Overcoming “initiative fatigue”</a:t>
            </a:r>
          </a:p>
        </p:txBody>
      </p:sp>
    </p:spTree>
    <p:extLst>
      <p:ext uri="{BB962C8B-B14F-4D97-AF65-F5344CB8AC3E}">
        <p14:creationId xmlns:p14="http://schemas.microsoft.com/office/powerpoint/2010/main" val="2001872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D9CB36-B50A-4408-960D-52AEF6AAE000}"/>
              </a:ext>
            </a:extLst>
          </p:cNvPr>
          <p:cNvSpPr/>
          <p:nvPr/>
        </p:nvSpPr>
        <p:spPr>
          <a:xfrm>
            <a:off x="0" y="0"/>
            <a:ext cx="9144000" cy="5143500"/>
          </a:xfrm>
          <a:prstGeom prst="rect">
            <a:avLst/>
          </a:prstGeom>
          <a:solidFill>
            <a:srgbClr val="6CCDF8"/>
          </a:solidFill>
          <a:ln>
            <a:solidFill>
              <a:srgbClr val="6CC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BE8ECDA-8585-48DF-AF41-F7028B799E88}"/>
              </a:ext>
            </a:extLst>
          </p:cNvPr>
          <p:cNvPicPr>
            <a:picLocks noChangeAspect="1"/>
          </p:cNvPicPr>
          <p:nvPr/>
        </p:nvPicPr>
        <p:blipFill rotWithShape="1">
          <a:blip r:embed="rId2"/>
          <a:srcRect l="64139" r="3894"/>
          <a:stretch/>
        </p:blipFill>
        <p:spPr>
          <a:xfrm>
            <a:off x="3101975" y="475116"/>
            <a:ext cx="2940050" cy="2096634"/>
          </a:xfrm>
          <a:prstGeom prst="rect">
            <a:avLst/>
          </a:prstGeom>
        </p:spPr>
      </p:pic>
      <p:pic>
        <p:nvPicPr>
          <p:cNvPr id="4" name="Picture 3">
            <a:extLst>
              <a:ext uri="{FF2B5EF4-FFF2-40B4-BE49-F238E27FC236}">
                <a16:creationId xmlns:a16="http://schemas.microsoft.com/office/drawing/2014/main" id="{80B77922-1A91-48A6-B8DA-34514185228D}"/>
              </a:ext>
            </a:extLst>
          </p:cNvPr>
          <p:cNvPicPr>
            <a:picLocks noChangeAspect="1"/>
          </p:cNvPicPr>
          <p:nvPr/>
        </p:nvPicPr>
        <p:blipFill rotWithShape="1">
          <a:blip r:embed="rId2"/>
          <a:srcRect l="7525" r="36344"/>
          <a:stretch/>
        </p:blipFill>
        <p:spPr>
          <a:xfrm>
            <a:off x="1990725" y="2571750"/>
            <a:ext cx="5162550" cy="2096634"/>
          </a:xfrm>
          <a:prstGeom prst="rect">
            <a:avLst/>
          </a:prstGeom>
        </p:spPr>
      </p:pic>
    </p:spTree>
    <p:extLst>
      <p:ext uri="{BB962C8B-B14F-4D97-AF65-F5344CB8AC3E}">
        <p14:creationId xmlns:p14="http://schemas.microsoft.com/office/powerpoint/2010/main" val="455696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ssues Graphic 2020">
            <a:extLst>
              <a:ext uri="{FF2B5EF4-FFF2-40B4-BE49-F238E27FC236}">
                <a16:creationId xmlns:a16="http://schemas.microsoft.com/office/drawing/2014/main" id="{5DABB191-9183-4337-B384-2908112AFC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1"/>
          <a:stretch/>
        </p:blipFill>
        <p:spPr bwMode="auto">
          <a:xfrm>
            <a:off x="1229037" y="84306"/>
            <a:ext cx="6456207" cy="4766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520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a:latin typeface="Roboto Condensed" panose="02000000000000000000" pitchFamily="2" charset="0"/>
                <a:ea typeface="Roboto Condensed" panose="02000000000000000000" pitchFamily="2" charset="0"/>
              </a:rPr>
              <a:t>Systemic &amp; Risk-Based Wellbeing</a:t>
            </a:r>
            <a:endParaRPr lang="en-US" sz="2000">
              <a:solidFill>
                <a:schemeClr val="bg1"/>
              </a:solidFill>
              <a:latin typeface="Roboto Condensed" panose="02000000000000000000" pitchFamily="2" charset="0"/>
              <a:ea typeface="Roboto Condensed" panose="02000000000000000000" pitchFamily="2" charset="0"/>
            </a:endParaRPr>
          </a:p>
        </p:txBody>
      </p:sp>
      <p:pic>
        <p:nvPicPr>
          <p:cNvPr id="5" name="Picture 4">
            <a:extLst>
              <a:ext uri="{FF2B5EF4-FFF2-40B4-BE49-F238E27FC236}">
                <a16:creationId xmlns:a16="http://schemas.microsoft.com/office/drawing/2014/main" id="{22BE9BE6-6220-4E2B-960A-3BAB132FACCE}"/>
              </a:ext>
            </a:extLst>
          </p:cNvPr>
          <p:cNvPicPr>
            <a:picLocks noChangeAspect="1"/>
          </p:cNvPicPr>
          <p:nvPr/>
        </p:nvPicPr>
        <p:blipFill>
          <a:blip r:embed="rId2"/>
          <a:stretch>
            <a:fillRect/>
          </a:stretch>
        </p:blipFill>
        <p:spPr>
          <a:xfrm>
            <a:off x="2228850" y="736600"/>
            <a:ext cx="4254500" cy="4254500"/>
          </a:xfrm>
          <a:prstGeom prst="rect">
            <a:avLst/>
          </a:prstGeom>
        </p:spPr>
      </p:pic>
    </p:spTree>
    <p:extLst>
      <p:ext uri="{BB962C8B-B14F-4D97-AF65-F5344CB8AC3E}">
        <p14:creationId xmlns:p14="http://schemas.microsoft.com/office/powerpoint/2010/main" val="1920195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a:latin typeface="Roboto Condensed" panose="02000000000000000000" pitchFamily="2" charset="0"/>
                <a:ea typeface="Roboto Condensed" panose="02000000000000000000" pitchFamily="2" charset="0"/>
              </a:rPr>
              <a:t>Focus on Mental Health</a:t>
            </a:r>
            <a:endParaRPr lang="en-US" sz="2000">
              <a:solidFill>
                <a:schemeClr val="bg1"/>
              </a:solidFill>
              <a:latin typeface="Roboto Condensed" panose="02000000000000000000" pitchFamily="2" charset="0"/>
              <a:ea typeface="Roboto Condensed" panose="02000000000000000000" pitchFamily="2" charset="0"/>
            </a:endParaRPr>
          </a:p>
        </p:txBody>
      </p:sp>
      <p:pic>
        <p:nvPicPr>
          <p:cNvPr id="8194" name="Picture 2">
            <a:extLst>
              <a:ext uri="{FF2B5EF4-FFF2-40B4-BE49-F238E27FC236}">
                <a16:creationId xmlns:a16="http://schemas.microsoft.com/office/drawing/2014/main" id="{751811D6-1A20-40E3-B8E7-90E2A5059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8" y="1076445"/>
            <a:ext cx="4265756" cy="239948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200875C3-813E-4551-9D95-6F2A085AD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583" y="1076445"/>
            <a:ext cx="4265756" cy="23994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87390EE-9194-4B51-9687-078F4329405B}"/>
              </a:ext>
            </a:extLst>
          </p:cNvPr>
          <p:cNvPicPr>
            <a:picLocks noChangeAspect="1"/>
          </p:cNvPicPr>
          <p:nvPr/>
        </p:nvPicPr>
        <p:blipFill rotWithShape="1">
          <a:blip r:embed="rId4"/>
          <a:srcRect b="30540"/>
          <a:stretch/>
        </p:blipFill>
        <p:spPr>
          <a:xfrm>
            <a:off x="2439122" y="3653106"/>
            <a:ext cx="4265756" cy="993775"/>
          </a:xfrm>
          <a:prstGeom prst="rect">
            <a:avLst/>
          </a:prstGeom>
        </p:spPr>
      </p:pic>
    </p:spTree>
    <p:extLst>
      <p:ext uri="{BB962C8B-B14F-4D97-AF65-F5344CB8AC3E}">
        <p14:creationId xmlns:p14="http://schemas.microsoft.com/office/powerpoint/2010/main" val="429242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idx="1"/>
          </p:nvPr>
        </p:nvSpPr>
        <p:spPr>
          <a:xfrm>
            <a:off x="4401201" y="1295252"/>
            <a:ext cx="4819254" cy="2627336"/>
          </a:xfrm>
        </p:spPr>
        <p:txBody>
          <a:bodyPr/>
          <a:lstStyle/>
          <a:p>
            <a:pPr marL="457200" lvl="1" indent="0">
              <a:buNone/>
            </a:pPr>
            <a:r>
              <a:rPr lang="en-US" sz="2000">
                <a:latin typeface="Roboto" panose="02000000000000000000"/>
              </a:rPr>
              <a:t>Over a century of safety leadership; 16,000 member companies</a:t>
            </a:r>
          </a:p>
          <a:p>
            <a:pPr marL="457200" lvl="1" indent="0">
              <a:buNone/>
            </a:pPr>
            <a:endParaRPr lang="en-US" sz="2000">
              <a:latin typeface="Roboto" panose="02000000000000000000"/>
            </a:endParaRPr>
          </a:p>
          <a:p>
            <a:pPr marL="457200" lvl="1" indent="0">
              <a:buNone/>
            </a:pPr>
            <a:r>
              <a:rPr lang="en-US" sz="2000">
                <a:latin typeface="Roboto" panose="02000000000000000000"/>
              </a:rPr>
              <a:t>Eliminating leading causes of preventable death and injury so that people can live their fullest lives</a:t>
            </a:r>
          </a:p>
          <a:p>
            <a:pPr marL="457200" lvl="1" indent="0">
              <a:buNone/>
            </a:pPr>
            <a:endParaRPr lang="en-US" sz="2000">
              <a:latin typeface="Roboto" panose="02000000000000000000"/>
            </a:endParaRPr>
          </a:p>
          <a:p>
            <a:pPr marL="457200" lvl="1" indent="0">
              <a:buNone/>
            </a:pPr>
            <a:r>
              <a:rPr lang="en-US" sz="2000">
                <a:latin typeface="Roboto" panose="02000000000000000000"/>
              </a:rPr>
              <a:t>Focus efforts where we can make the biggest impact: workplace, roadway, impairment</a:t>
            </a:r>
          </a:p>
        </p:txBody>
      </p:sp>
      <p:sp>
        <p:nvSpPr>
          <p:cNvPr id="10" name="Title 1">
            <a:extLst>
              <a:ext uri="{FF2B5EF4-FFF2-40B4-BE49-F238E27FC236}">
                <a16:creationId xmlns:a16="http://schemas.microsoft.com/office/drawing/2014/main" id="{1086030D-7FB8-469F-85CA-86F559B162FB}"/>
              </a:ext>
            </a:extLst>
          </p:cNvPr>
          <p:cNvSpPr>
            <a:spLocks noGrp="1"/>
          </p:cNvSpPr>
          <p:nvPr>
            <p:ph type="title"/>
          </p:nvPr>
        </p:nvSpPr>
        <p:spPr>
          <a:xfrm>
            <a:off x="611651" y="162699"/>
            <a:ext cx="7945507" cy="993775"/>
          </a:xfrm>
        </p:spPr>
        <p:txBody>
          <a:bodyPr/>
          <a:lstStyle/>
          <a:p>
            <a:pPr algn="ctr"/>
            <a:r>
              <a:rPr lang="en-US">
                <a:latin typeface="Roboto Condensed" panose="02000000000000000000" pitchFamily="2" charset="0"/>
                <a:ea typeface="Roboto Condensed" panose="02000000000000000000" pitchFamily="2" charset="0"/>
              </a:rPr>
              <a:t>National Safety Council</a:t>
            </a:r>
            <a:br>
              <a:rPr lang="en-US">
                <a:latin typeface="Roboto Condensed" panose="02000000000000000000" pitchFamily="2" charset="0"/>
                <a:ea typeface="Roboto Condensed" panose="02000000000000000000" pitchFamily="2" charset="0"/>
              </a:rPr>
            </a:br>
            <a:r>
              <a:rPr lang="en-US" sz="2000">
                <a:solidFill>
                  <a:schemeClr val="bg1"/>
                </a:solidFill>
                <a:latin typeface="Roboto Condensed" panose="02000000000000000000" pitchFamily="2" charset="0"/>
                <a:ea typeface="Roboto Condensed" panose="02000000000000000000" pitchFamily="2" charset="0"/>
              </a:rPr>
              <a:t>America’s Leading Nonprofit Safety Advocate</a:t>
            </a:r>
          </a:p>
        </p:txBody>
      </p:sp>
      <p:pic>
        <p:nvPicPr>
          <p:cNvPr id="4104" name="Picture 8">
            <a:extLst>
              <a:ext uri="{FF2B5EF4-FFF2-40B4-BE49-F238E27FC236}">
                <a16:creationId xmlns:a16="http://schemas.microsoft.com/office/drawing/2014/main" id="{B69F9BA3-A060-47AA-8448-B18ACC4979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14" r="19756"/>
          <a:stretch/>
        </p:blipFill>
        <p:spPr bwMode="auto">
          <a:xfrm>
            <a:off x="156118" y="1310121"/>
            <a:ext cx="448279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243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a:latin typeface="Roboto Condensed" panose="02000000000000000000" pitchFamily="2" charset="0"/>
                <a:ea typeface="Roboto Condensed" panose="02000000000000000000" pitchFamily="2" charset="0"/>
              </a:rPr>
              <a:t>Omicron Update: Staggering Numbers</a:t>
            </a:r>
            <a:endParaRPr lang="en-US" sz="2000">
              <a:solidFill>
                <a:schemeClr val="bg1"/>
              </a:solidFill>
              <a:latin typeface="Roboto Condensed" panose="02000000000000000000" pitchFamily="2" charset="0"/>
              <a:ea typeface="Roboto Condensed" panose="02000000000000000000" pitchFamily="2" charset="0"/>
            </a:endParaRPr>
          </a:p>
        </p:txBody>
      </p:sp>
      <p:pic>
        <p:nvPicPr>
          <p:cNvPr id="6" name="Picture 5">
            <a:extLst>
              <a:ext uri="{FF2B5EF4-FFF2-40B4-BE49-F238E27FC236}">
                <a16:creationId xmlns:a16="http://schemas.microsoft.com/office/drawing/2014/main" id="{DA72E725-2D44-4B96-9FEC-A00A4BCC6182}"/>
              </a:ext>
            </a:extLst>
          </p:cNvPr>
          <p:cNvPicPr>
            <a:picLocks noChangeAspect="1"/>
          </p:cNvPicPr>
          <p:nvPr/>
        </p:nvPicPr>
        <p:blipFill>
          <a:blip r:embed="rId2"/>
          <a:stretch>
            <a:fillRect/>
          </a:stretch>
        </p:blipFill>
        <p:spPr>
          <a:xfrm>
            <a:off x="2083891" y="933047"/>
            <a:ext cx="5415459" cy="4126741"/>
          </a:xfrm>
          <a:prstGeom prst="rect">
            <a:avLst/>
          </a:prstGeom>
        </p:spPr>
      </p:pic>
      <p:sp>
        <p:nvSpPr>
          <p:cNvPr id="8" name="Rectangle 7">
            <a:extLst>
              <a:ext uri="{FF2B5EF4-FFF2-40B4-BE49-F238E27FC236}">
                <a16:creationId xmlns:a16="http://schemas.microsoft.com/office/drawing/2014/main" id="{900D5C2E-652C-4E7D-B911-232DBC52F229}"/>
              </a:ext>
            </a:extLst>
          </p:cNvPr>
          <p:cNvSpPr/>
          <p:nvPr/>
        </p:nvSpPr>
        <p:spPr>
          <a:xfrm>
            <a:off x="3289300" y="768350"/>
            <a:ext cx="2501900" cy="115847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A73217-9EBA-4E5C-B657-C3E3B2D4F36E}"/>
              </a:ext>
            </a:extLst>
          </p:cNvPr>
          <p:cNvSpPr/>
          <p:nvPr/>
        </p:nvSpPr>
        <p:spPr>
          <a:xfrm>
            <a:off x="2343150" y="1290460"/>
            <a:ext cx="2501900" cy="115847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42A665-A75B-4DBC-84B2-751DC93DBB41}"/>
              </a:ext>
            </a:extLst>
          </p:cNvPr>
          <p:cNvSpPr/>
          <p:nvPr/>
        </p:nvSpPr>
        <p:spPr>
          <a:xfrm>
            <a:off x="7207250" y="4464050"/>
            <a:ext cx="736600" cy="55028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593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BE08A1-6282-4578-A782-D9230348C01C}"/>
              </a:ext>
            </a:extLst>
          </p:cNvPr>
          <p:cNvSpPr/>
          <p:nvPr/>
        </p:nvSpPr>
        <p:spPr>
          <a:xfrm>
            <a:off x="0" y="0"/>
            <a:ext cx="9144000" cy="5143500"/>
          </a:xfrm>
          <a:prstGeom prst="rect">
            <a:avLst/>
          </a:prstGeom>
          <a:solidFill>
            <a:srgbClr val="046A3A"/>
          </a:solidFill>
          <a:ln>
            <a:solidFill>
              <a:srgbClr val="046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011FBD4-3AF6-47AF-A8D8-1DE7240C05C6}"/>
              </a:ext>
            </a:extLst>
          </p:cNvPr>
          <p:cNvPicPr>
            <a:picLocks noChangeAspect="1"/>
          </p:cNvPicPr>
          <p:nvPr/>
        </p:nvPicPr>
        <p:blipFill rotWithShape="1">
          <a:blip r:embed="rId2"/>
          <a:srcRect l="3667" r="63459"/>
          <a:stretch/>
        </p:blipFill>
        <p:spPr>
          <a:xfrm>
            <a:off x="3006725" y="533944"/>
            <a:ext cx="3130550" cy="2037806"/>
          </a:xfrm>
          <a:prstGeom prst="rect">
            <a:avLst/>
          </a:prstGeom>
        </p:spPr>
      </p:pic>
      <p:pic>
        <p:nvPicPr>
          <p:cNvPr id="4" name="Picture 3">
            <a:extLst>
              <a:ext uri="{FF2B5EF4-FFF2-40B4-BE49-F238E27FC236}">
                <a16:creationId xmlns:a16="http://schemas.microsoft.com/office/drawing/2014/main" id="{4A1A3BA4-EF2E-4BDA-9F4D-8C15ACDFB361}"/>
              </a:ext>
            </a:extLst>
          </p:cNvPr>
          <p:cNvPicPr>
            <a:picLocks noChangeAspect="1"/>
          </p:cNvPicPr>
          <p:nvPr/>
        </p:nvPicPr>
        <p:blipFill rotWithShape="1">
          <a:blip r:embed="rId2"/>
          <a:srcRect l="36542" r="6646"/>
          <a:stretch/>
        </p:blipFill>
        <p:spPr>
          <a:xfrm>
            <a:off x="1866900" y="2620736"/>
            <a:ext cx="5410200" cy="2037806"/>
          </a:xfrm>
          <a:prstGeom prst="rect">
            <a:avLst/>
          </a:prstGeom>
        </p:spPr>
      </p:pic>
    </p:spTree>
    <p:extLst>
      <p:ext uri="{BB962C8B-B14F-4D97-AF65-F5344CB8AC3E}">
        <p14:creationId xmlns:p14="http://schemas.microsoft.com/office/powerpoint/2010/main" val="2494623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a:latin typeface="Roboto Condensed" panose="02000000000000000000" pitchFamily="2" charset="0"/>
                <a:ea typeface="Roboto Condensed" panose="02000000000000000000" pitchFamily="2" charset="0"/>
              </a:rPr>
              <a:t>Early Adoption &amp; Success</a:t>
            </a:r>
            <a:endParaRPr lang="en-US" sz="2000">
              <a:solidFill>
                <a:schemeClr val="bg1"/>
              </a:solidFill>
              <a:latin typeface="Roboto Condensed" panose="02000000000000000000" pitchFamily="2" charset="0"/>
              <a:ea typeface="Roboto Condensed" panose="02000000000000000000" pitchFamily="2" charset="0"/>
            </a:endParaRPr>
          </a:p>
        </p:txBody>
      </p:sp>
      <p:pic>
        <p:nvPicPr>
          <p:cNvPr id="6" name="Picture 5">
            <a:extLst>
              <a:ext uri="{FF2B5EF4-FFF2-40B4-BE49-F238E27FC236}">
                <a16:creationId xmlns:a16="http://schemas.microsoft.com/office/drawing/2014/main" id="{7CE99375-689F-4C40-B17A-C6006D054581}"/>
              </a:ext>
            </a:extLst>
          </p:cNvPr>
          <p:cNvPicPr>
            <a:picLocks noChangeAspect="1"/>
          </p:cNvPicPr>
          <p:nvPr/>
        </p:nvPicPr>
        <p:blipFill>
          <a:blip r:embed="rId2"/>
          <a:stretch>
            <a:fillRect/>
          </a:stretch>
        </p:blipFill>
        <p:spPr>
          <a:xfrm>
            <a:off x="296525" y="1516856"/>
            <a:ext cx="4557140" cy="2109787"/>
          </a:xfrm>
          <a:prstGeom prst="rect">
            <a:avLst/>
          </a:prstGeom>
        </p:spPr>
      </p:pic>
      <p:pic>
        <p:nvPicPr>
          <p:cNvPr id="7" name="Picture 6">
            <a:extLst>
              <a:ext uri="{FF2B5EF4-FFF2-40B4-BE49-F238E27FC236}">
                <a16:creationId xmlns:a16="http://schemas.microsoft.com/office/drawing/2014/main" id="{6F92C0D7-C97E-404C-8917-13752D8BE22A}"/>
              </a:ext>
            </a:extLst>
          </p:cNvPr>
          <p:cNvPicPr>
            <a:picLocks noChangeAspect="1"/>
          </p:cNvPicPr>
          <p:nvPr/>
        </p:nvPicPr>
        <p:blipFill>
          <a:blip r:embed="rId3"/>
          <a:stretch>
            <a:fillRect/>
          </a:stretch>
        </p:blipFill>
        <p:spPr>
          <a:xfrm>
            <a:off x="5016373" y="996548"/>
            <a:ext cx="3820796" cy="3116352"/>
          </a:xfrm>
          <a:prstGeom prst="rect">
            <a:avLst/>
          </a:prstGeom>
        </p:spPr>
      </p:pic>
    </p:spTree>
    <p:extLst>
      <p:ext uri="{BB962C8B-B14F-4D97-AF65-F5344CB8AC3E}">
        <p14:creationId xmlns:p14="http://schemas.microsoft.com/office/powerpoint/2010/main" val="942213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a:latin typeface="Roboto Condensed" panose="02000000000000000000" pitchFamily="2" charset="0"/>
                <a:ea typeface="Roboto Condensed" panose="02000000000000000000" pitchFamily="2" charset="0"/>
              </a:rPr>
              <a:t>What’s Here to Stay?</a:t>
            </a:r>
            <a:endParaRPr lang="en-US" sz="2000">
              <a:solidFill>
                <a:schemeClr val="bg1"/>
              </a:solidFill>
              <a:latin typeface="Roboto Condensed" panose="02000000000000000000" pitchFamily="2" charset="0"/>
              <a:ea typeface="Roboto Condensed" panose="02000000000000000000" pitchFamily="2" charset="0"/>
            </a:endParaRPr>
          </a:p>
        </p:txBody>
      </p:sp>
      <p:pic>
        <p:nvPicPr>
          <p:cNvPr id="5" name="Picture 4">
            <a:extLst>
              <a:ext uri="{FF2B5EF4-FFF2-40B4-BE49-F238E27FC236}">
                <a16:creationId xmlns:a16="http://schemas.microsoft.com/office/drawing/2014/main" id="{92D0EDB0-C5F2-4E0D-AB21-6C47DAB1DBDF}"/>
              </a:ext>
            </a:extLst>
          </p:cNvPr>
          <p:cNvPicPr>
            <a:picLocks noChangeAspect="1"/>
          </p:cNvPicPr>
          <p:nvPr/>
        </p:nvPicPr>
        <p:blipFill rotWithShape="1">
          <a:blip r:embed="rId2"/>
          <a:srcRect t="9438"/>
          <a:stretch/>
        </p:blipFill>
        <p:spPr>
          <a:xfrm>
            <a:off x="2451462" y="758758"/>
            <a:ext cx="4526513" cy="4033355"/>
          </a:xfrm>
          <a:prstGeom prst="rect">
            <a:avLst/>
          </a:prstGeom>
        </p:spPr>
      </p:pic>
      <p:sp>
        <p:nvSpPr>
          <p:cNvPr id="4" name="Rectangle 3">
            <a:extLst>
              <a:ext uri="{FF2B5EF4-FFF2-40B4-BE49-F238E27FC236}">
                <a16:creationId xmlns:a16="http://schemas.microsoft.com/office/drawing/2014/main" id="{75AE6CF8-D68C-4339-8052-3D687CE1640C}"/>
              </a:ext>
            </a:extLst>
          </p:cNvPr>
          <p:cNvSpPr/>
          <p:nvPr/>
        </p:nvSpPr>
        <p:spPr>
          <a:xfrm>
            <a:off x="3259780" y="1436249"/>
            <a:ext cx="637769" cy="4898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1A6AF1-D303-4DB8-9129-798D7D6E2E92}"/>
              </a:ext>
            </a:extLst>
          </p:cNvPr>
          <p:cNvSpPr/>
          <p:nvPr/>
        </p:nvSpPr>
        <p:spPr>
          <a:xfrm>
            <a:off x="4799992" y="1436249"/>
            <a:ext cx="637769" cy="4898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68200A5-BD5C-4078-A1CC-CAC6BD56B2A9}"/>
              </a:ext>
            </a:extLst>
          </p:cNvPr>
          <p:cNvSpPr/>
          <p:nvPr/>
        </p:nvSpPr>
        <p:spPr>
          <a:xfrm>
            <a:off x="5577426" y="1488164"/>
            <a:ext cx="637769" cy="4898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746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a:latin typeface="Roboto Condensed" panose="02000000000000000000" pitchFamily="2" charset="0"/>
                <a:ea typeface="Roboto Condensed" panose="02000000000000000000" pitchFamily="2" charset="0"/>
              </a:rPr>
              <a:t>Tools &amp; Resources</a:t>
            </a:r>
            <a:endParaRPr lang="en-US" sz="2000">
              <a:solidFill>
                <a:schemeClr val="bg1"/>
              </a:solidFill>
              <a:latin typeface="Roboto Condensed" panose="02000000000000000000" pitchFamily="2" charset="0"/>
              <a:ea typeface="Roboto Condensed" panose="02000000000000000000" pitchFamily="2" charset="0"/>
            </a:endParaRPr>
          </a:p>
        </p:txBody>
      </p:sp>
      <p:pic>
        <p:nvPicPr>
          <p:cNvPr id="3" name="Picture 2">
            <a:extLst>
              <a:ext uri="{FF2B5EF4-FFF2-40B4-BE49-F238E27FC236}">
                <a16:creationId xmlns:a16="http://schemas.microsoft.com/office/drawing/2014/main" id="{8A8CA9E4-508A-4645-A06F-27DA4DCB271B}"/>
              </a:ext>
            </a:extLst>
          </p:cNvPr>
          <p:cNvPicPr>
            <a:picLocks noChangeAspect="1"/>
          </p:cNvPicPr>
          <p:nvPr/>
        </p:nvPicPr>
        <p:blipFill>
          <a:blip r:embed="rId2"/>
          <a:stretch>
            <a:fillRect/>
          </a:stretch>
        </p:blipFill>
        <p:spPr>
          <a:xfrm>
            <a:off x="1238656" y="927370"/>
            <a:ext cx="2937753" cy="3790498"/>
          </a:xfrm>
          <a:prstGeom prst="rect">
            <a:avLst/>
          </a:prstGeom>
        </p:spPr>
      </p:pic>
      <p:pic>
        <p:nvPicPr>
          <p:cNvPr id="17410" name="Picture 2">
            <a:extLst>
              <a:ext uri="{FF2B5EF4-FFF2-40B4-BE49-F238E27FC236}">
                <a16:creationId xmlns:a16="http://schemas.microsoft.com/office/drawing/2014/main" id="{B77082CA-98EA-464E-A52F-3AA179126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626" y="927370"/>
            <a:ext cx="4379136" cy="170375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Work to Zero">
            <a:extLst>
              <a:ext uri="{FF2B5EF4-FFF2-40B4-BE49-F238E27FC236}">
                <a16:creationId xmlns:a16="http://schemas.microsoft.com/office/drawing/2014/main" id="{655BBBF6-3F83-471F-821C-DFEC0F2B8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0066" y="2734894"/>
            <a:ext cx="3972997" cy="192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231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a:latin typeface="Roboto Condensed" panose="02000000000000000000" pitchFamily="2" charset="0"/>
                <a:ea typeface="Roboto Condensed" panose="02000000000000000000" pitchFamily="2" charset="0"/>
              </a:rPr>
              <a:t>Omicron Update: The </a:t>
            </a:r>
            <a:r>
              <a:rPr lang="en-US" err="1">
                <a:latin typeface="Roboto Condensed" panose="02000000000000000000" pitchFamily="2" charset="0"/>
                <a:ea typeface="Roboto Condensed" panose="02000000000000000000" pitchFamily="2" charset="0"/>
              </a:rPr>
              <a:t>Infodemic</a:t>
            </a:r>
            <a:endParaRPr lang="en-US" sz="2000">
              <a:solidFill>
                <a:schemeClr val="bg1"/>
              </a:solidFill>
              <a:latin typeface="Roboto Condensed" panose="02000000000000000000" pitchFamily="2" charset="0"/>
              <a:ea typeface="Roboto Condensed" panose="02000000000000000000" pitchFamily="2" charset="0"/>
            </a:endParaRPr>
          </a:p>
        </p:txBody>
      </p:sp>
      <p:sp>
        <p:nvSpPr>
          <p:cNvPr id="9" name="TextBox 8">
            <a:extLst>
              <a:ext uri="{FF2B5EF4-FFF2-40B4-BE49-F238E27FC236}">
                <a16:creationId xmlns:a16="http://schemas.microsoft.com/office/drawing/2014/main" id="{E2A66007-A36A-441D-AA87-98160F8B57D8}"/>
              </a:ext>
            </a:extLst>
          </p:cNvPr>
          <p:cNvSpPr txBox="1"/>
          <p:nvPr/>
        </p:nvSpPr>
        <p:spPr>
          <a:xfrm>
            <a:off x="5239698" y="1171366"/>
            <a:ext cx="3415352" cy="2800767"/>
          </a:xfrm>
          <a:prstGeom prst="rect">
            <a:avLst/>
          </a:prstGeom>
          <a:noFill/>
        </p:spPr>
        <p:txBody>
          <a:bodyPr wrap="square">
            <a:spAutoFit/>
          </a:bodyPr>
          <a:lstStyle/>
          <a:p>
            <a:r>
              <a:rPr lang="en-US" sz="1600" b="0" i="0">
                <a:solidFill>
                  <a:srgbClr val="1E1E1E"/>
                </a:solidFill>
                <a:effectLst/>
                <a:latin typeface="Roboto" panose="02000000000000000000" pitchFamily="2" charset="0"/>
                <a:ea typeface="Roboto" panose="02000000000000000000" pitchFamily="2" charset="0"/>
              </a:rPr>
              <a:t>The evolving, uncertain circumstances of the COVID-19 pandemic created the conditions for what the World Health Organization (WHO) has termed an ”</a:t>
            </a:r>
            <a:r>
              <a:rPr lang="en-US" sz="1600" b="0" i="0" err="1">
                <a:solidFill>
                  <a:srgbClr val="1E1E1E"/>
                </a:solidFill>
                <a:effectLst/>
                <a:latin typeface="Roboto" panose="02000000000000000000" pitchFamily="2" charset="0"/>
                <a:ea typeface="Roboto" panose="02000000000000000000" pitchFamily="2" charset="0"/>
              </a:rPr>
              <a:t>infodemic</a:t>
            </a:r>
            <a:r>
              <a:rPr lang="en-US" sz="1600">
                <a:solidFill>
                  <a:srgbClr val="1E1E1E"/>
                </a:solidFill>
                <a:latin typeface="Roboto" panose="02000000000000000000" pitchFamily="2" charset="0"/>
                <a:ea typeface="Roboto" panose="02000000000000000000" pitchFamily="2" charset="0"/>
              </a:rPr>
              <a:t>”</a:t>
            </a:r>
            <a:r>
              <a:rPr lang="en-US" sz="1600" b="0" i="0">
                <a:solidFill>
                  <a:srgbClr val="1E1E1E"/>
                </a:solidFill>
                <a:effectLst/>
                <a:latin typeface="Roboto" panose="02000000000000000000" pitchFamily="2" charset="0"/>
                <a:ea typeface="Roboto" panose="02000000000000000000" pitchFamily="2" charset="0"/>
              </a:rPr>
              <a:t>: </a:t>
            </a:r>
            <a:r>
              <a:rPr lang="en-US" sz="1600">
                <a:solidFill>
                  <a:srgbClr val="1E1E1E"/>
                </a:solidFill>
                <a:latin typeface="Roboto" panose="02000000000000000000" pitchFamily="2" charset="0"/>
                <a:ea typeface="Roboto" panose="02000000000000000000" pitchFamily="2" charset="0"/>
              </a:rPr>
              <a:t>“</a:t>
            </a:r>
            <a:r>
              <a:rPr lang="en-US" sz="1600" b="0" i="0">
                <a:solidFill>
                  <a:srgbClr val="1E1E1E"/>
                </a:solidFill>
                <a:effectLst/>
                <a:latin typeface="Roboto" panose="02000000000000000000" pitchFamily="2" charset="0"/>
                <a:ea typeface="Roboto" panose="02000000000000000000" pitchFamily="2" charset="0"/>
              </a:rPr>
              <a:t>an over-abundance of information – some accurate and some not – that makes it hard for people to find trustworthy sources and reliable guidance when they need it”</a:t>
            </a:r>
            <a:endParaRPr lang="en-US" sz="1600">
              <a:latin typeface="Roboto" panose="02000000000000000000" pitchFamily="2" charset="0"/>
              <a:ea typeface="Roboto" panose="02000000000000000000" pitchFamily="2" charset="0"/>
            </a:endParaRPr>
          </a:p>
        </p:txBody>
      </p:sp>
      <p:pic>
        <p:nvPicPr>
          <p:cNvPr id="12" name="Picture 11">
            <a:extLst>
              <a:ext uri="{FF2B5EF4-FFF2-40B4-BE49-F238E27FC236}">
                <a16:creationId xmlns:a16="http://schemas.microsoft.com/office/drawing/2014/main" id="{73B8372E-4101-4B4B-A2C0-156D7B9F2727}"/>
              </a:ext>
            </a:extLst>
          </p:cNvPr>
          <p:cNvPicPr>
            <a:picLocks noChangeAspect="1"/>
          </p:cNvPicPr>
          <p:nvPr/>
        </p:nvPicPr>
        <p:blipFill>
          <a:blip r:embed="rId2"/>
          <a:stretch>
            <a:fillRect/>
          </a:stretch>
        </p:blipFill>
        <p:spPr>
          <a:xfrm>
            <a:off x="574588" y="1171366"/>
            <a:ext cx="4224338" cy="2566988"/>
          </a:xfrm>
          <a:prstGeom prst="rect">
            <a:avLst/>
          </a:prstGeom>
        </p:spPr>
      </p:pic>
      <p:sp>
        <p:nvSpPr>
          <p:cNvPr id="13" name="Content Placeholder 5">
            <a:extLst>
              <a:ext uri="{FF2B5EF4-FFF2-40B4-BE49-F238E27FC236}">
                <a16:creationId xmlns:a16="http://schemas.microsoft.com/office/drawing/2014/main" id="{F076A87B-83B5-4D0C-BDF0-8B4D28CE3B4B}"/>
              </a:ext>
            </a:extLst>
          </p:cNvPr>
          <p:cNvSpPr txBox="1">
            <a:spLocks/>
          </p:cNvSpPr>
          <p:nvPr/>
        </p:nvSpPr>
        <p:spPr>
          <a:xfrm>
            <a:off x="2393021" y="3728410"/>
            <a:ext cx="2711450" cy="253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latin typeface="Roboto" panose="02000000000000000000"/>
                <a:ea typeface="Roboto" panose="02000000000000000000" pitchFamily="2" charset="0"/>
              </a:rPr>
              <a:t>Source: World Health Organization</a:t>
            </a:r>
          </a:p>
        </p:txBody>
      </p:sp>
    </p:spTree>
    <p:extLst>
      <p:ext uri="{BB962C8B-B14F-4D97-AF65-F5344CB8AC3E}">
        <p14:creationId xmlns:p14="http://schemas.microsoft.com/office/powerpoint/2010/main" val="4097982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6F9C87-42E3-470B-BE12-9BBF0BA38722}"/>
              </a:ext>
            </a:extLst>
          </p:cNvPr>
          <p:cNvSpPr/>
          <p:nvPr/>
        </p:nvSpPr>
        <p:spPr>
          <a:xfrm>
            <a:off x="0" y="0"/>
            <a:ext cx="9144000" cy="5143500"/>
          </a:xfrm>
          <a:prstGeom prst="rect">
            <a:avLst/>
          </a:prstGeom>
          <a:solidFill>
            <a:srgbClr val="70C043"/>
          </a:solidFill>
          <a:ln>
            <a:solidFill>
              <a:srgbClr val="70C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F96ADC0-565A-4C4E-8E63-6BF07D8A2C6E}"/>
              </a:ext>
            </a:extLst>
          </p:cNvPr>
          <p:cNvPicPr>
            <a:picLocks noChangeAspect="1"/>
          </p:cNvPicPr>
          <p:nvPr/>
        </p:nvPicPr>
        <p:blipFill rotWithShape="1">
          <a:blip r:embed="rId2"/>
          <a:srcRect l="65417" t="3376" r="4514"/>
          <a:stretch/>
        </p:blipFill>
        <p:spPr>
          <a:xfrm>
            <a:off x="3197225" y="896711"/>
            <a:ext cx="2749550" cy="1675039"/>
          </a:xfrm>
          <a:prstGeom prst="rect">
            <a:avLst/>
          </a:prstGeom>
        </p:spPr>
      </p:pic>
      <p:pic>
        <p:nvPicPr>
          <p:cNvPr id="4" name="Picture 3">
            <a:extLst>
              <a:ext uri="{FF2B5EF4-FFF2-40B4-BE49-F238E27FC236}">
                <a16:creationId xmlns:a16="http://schemas.microsoft.com/office/drawing/2014/main" id="{B3B6CEF2-91B9-4050-A0F4-2C1B37DFF443}"/>
              </a:ext>
            </a:extLst>
          </p:cNvPr>
          <p:cNvPicPr>
            <a:picLocks noChangeAspect="1"/>
          </p:cNvPicPr>
          <p:nvPr/>
        </p:nvPicPr>
        <p:blipFill rotWithShape="1">
          <a:blip r:embed="rId2"/>
          <a:srcRect l="7778" t="3376" r="36458"/>
          <a:stretch/>
        </p:blipFill>
        <p:spPr>
          <a:xfrm>
            <a:off x="2022475" y="2571750"/>
            <a:ext cx="5099050" cy="1675039"/>
          </a:xfrm>
          <a:prstGeom prst="rect">
            <a:avLst/>
          </a:prstGeom>
        </p:spPr>
      </p:pic>
    </p:spTree>
    <p:extLst>
      <p:ext uri="{BB962C8B-B14F-4D97-AF65-F5344CB8AC3E}">
        <p14:creationId xmlns:p14="http://schemas.microsoft.com/office/powerpoint/2010/main" val="1242558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C3AFA36-855A-514B-A656-0F3654262B10}"/>
              </a:ext>
            </a:extLst>
          </p:cNvPr>
          <p:cNvSpPr>
            <a:spLocks noGrp="1"/>
          </p:cNvSpPr>
          <p:nvPr>
            <p:ph idx="10"/>
          </p:nvPr>
        </p:nvSpPr>
        <p:spPr>
          <a:xfrm>
            <a:off x="5434361" y="1797784"/>
            <a:ext cx="3612995" cy="1547931"/>
          </a:xfrm>
        </p:spPr>
        <p:txBody>
          <a:bodyPr/>
          <a:lstStyle/>
          <a:p>
            <a:pPr marL="0" indent="0" algn="ctr">
              <a:buNone/>
            </a:pPr>
            <a:r>
              <a:rPr lang="en-US" sz="4400" b="1">
                <a:solidFill>
                  <a:schemeClr val="accent3"/>
                </a:solidFill>
                <a:latin typeface="Roboto Condensed" panose="02000000000000000000" pitchFamily="2" charset="0"/>
                <a:ea typeface="Roboto Condensed" panose="02000000000000000000" pitchFamily="2" charset="0"/>
              </a:rPr>
              <a:t>So What?</a:t>
            </a:r>
          </a:p>
          <a:p>
            <a:pPr lvl="2"/>
            <a:r>
              <a:rPr lang="en-US" sz="1600">
                <a:latin typeface="Roboto" panose="02000000000000000000"/>
              </a:rPr>
              <a:t>Takeaways for EHS</a:t>
            </a:r>
          </a:p>
          <a:p>
            <a:pPr lvl="2"/>
            <a:r>
              <a:rPr lang="en-US" sz="1600">
                <a:latin typeface="Roboto" panose="02000000000000000000"/>
              </a:rPr>
              <a:t>Where Do We Go From here?</a:t>
            </a:r>
          </a:p>
        </p:txBody>
      </p:sp>
      <p:pic>
        <p:nvPicPr>
          <p:cNvPr id="8194" name="Picture 2" descr="New: The SAFER Collection">
            <a:extLst>
              <a:ext uri="{FF2B5EF4-FFF2-40B4-BE49-F238E27FC236}">
                <a16:creationId xmlns:a16="http://schemas.microsoft.com/office/drawing/2014/main" id="{9F7E7FAE-62A6-48A5-A7CE-6506044682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00" r="25000"/>
          <a:stretch/>
        </p:blipFill>
        <p:spPr bwMode="auto">
          <a:xfrm>
            <a:off x="850815" y="1283228"/>
            <a:ext cx="2623438" cy="262343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622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132475"/>
            <a:ext cx="8950712" cy="993775"/>
          </a:xfrm>
        </p:spPr>
        <p:txBody>
          <a:bodyPr/>
          <a:lstStyle/>
          <a:p>
            <a:pPr algn="ctr"/>
            <a:r>
              <a:rPr lang="en-US">
                <a:latin typeface="Roboto Condensed" panose="02000000000000000000" pitchFamily="2" charset="0"/>
                <a:ea typeface="Roboto Condensed" panose="02000000000000000000" pitchFamily="2" charset="0"/>
              </a:rPr>
              <a:t>Takeaways for EHS – </a:t>
            </a:r>
            <a:br>
              <a:rPr lang="en-US">
                <a:latin typeface="Roboto Condensed" panose="02000000000000000000" pitchFamily="2" charset="0"/>
                <a:ea typeface="Roboto Condensed" panose="02000000000000000000" pitchFamily="2" charset="0"/>
              </a:rPr>
            </a:br>
            <a:r>
              <a:rPr lang="en-US">
                <a:latin typeface="Roboto Condensed" panose="02000000000000000000" pitchFamily="2" charset="0"/>
                <a:ea typeface="Roboto Condensed" panose="02000000000000000000" pitchFamily="2" charset="0"/>
              </a:rPr>
              <a:t>The Positives &amp; Negatives</a:t>
            </a:r>
            <a:endParaRPr lang="en-US" sz="2000">
              <a:solidFill>
                <a:schemeClr val="bg1"/>
              </a:solidFill>
              <a:latin typeface="Roboto Condensed" panose="02000000000000000000" pitchFamily="2" charset="0"/>
              <a:ea typeface="Roboto Condensed" panose="02000000000000000000" pitchFamily="2" charset="0"/>
            </a:endParaRPr>
          </a:p>
        </p:txBody>
      </p:sp>
      <p:sp>
        <p:nvSpPr>
          <p:cNvPr id="33" name="Content Placeholder 5">
            <a:extLst>
              <a:ext uri="{FF2B5EF4-FFF2-40B4-BE49-F238E27FC236}">
                <a16:creationId xmlns:a16="http://schemas.microsoft.com/office/drawing/2014/main" id="{91F463B2-254A-4C86-A8A6-547C2BA27FCF}"/>
              </a:ext>
            </a:extLst>
          </p:cNvPr>
          <p:cNvSpPr>
            <a:spLocks noGrp="1"/>
          </p:cNvSpPr>
          <p:nvPr>
            <p:ph idx="1"/>
          </p:nvPr>
        </p:nvSpPr>
        <p:spPr>
          <a:xfrm>
            <a:off x="449635" y="1334418"/>
            <a:ext cx="3823977" cy="2686348"/>
          </a:xfrm>
        </p:spPr>
        <p:txBody>
          <a:bodyPr/>
          <a:lstStyle/>
          <a:p>
            <a:pPr marL="0" indent="0">
              <a:buNone/>
            </a:pPr>
            <a:r>
              <a:rPr lang="en-US" sz="2000" b="1">
                <a:latin typeface="Roboto" panose="02000000000000000000"/>
                <a:ea typeface="Roboto" panose="02000000000000000000" pitchFamily="2" charset="0"/>
              </a:rPr>
              <a:t>Positive Trends</a:t>
            </a:r>
          </a:p>
          <a:p>
            <a:pPr lvl="1"/>
            <a:r>
              <a:rPr lang="en-US" sz="1600">
                <a:latin typeface="Roboto" panose="02000000000000000000"/>
                <a:ea typeface="Roboto" panose="02000000000000000000" pitchFamily="2" charset="0"/>
              </a:rPr>
              <a:t>Spotlight on safety &amp; health</a:t>
            </a:r>
          </a:p>
          <a:p>
            <a:pPr lvl="1"/>
            <a:r>
              <a:rPr lang="en-US" sz="1600">
                <a:latin typeface="Roboto" panose="02000000000000000000"/>
                <a:ea typeface="Roboto" panose="02000000000000000000" pitchFamily="2" charset="0"/>
              </a:rPr>
              <a:t>Value clearer than ever</a:t>
            </a:r>
          </a:p>
          <a:p>
            <a:pPr lvl="1"/>
            <a:r>
              <a:rPr lang="en-US" sz="1600">
                <a:latin typeface="Roboto" panose="02000000000000000000"/>
                <a:ea typeface="Roboto" panose="02000000000000000000" pitchFamily="2" charset="0"/>
              </a:rPr>
              <a:t>Expanded roles &amp; responsibilities</a:t>
            </a:r>
          </a:p>
          <a:p>
            <a:pPr lvl="1"/>
            <a:r>
              <a:rPr lang="en-US" sz="1600">
                <a:latin typeface="Roboto" panose="02000000000000000000"/>
                <a:ea typeface="Roboto" panose="02000000000000000000" pitchFamily="2" charset="0"/>
              </a:rPr>
              <a:t>Willingness to innovate</a:t>
            </a:r>
          </a:p>
          <a:p>
            <a:pPr lvl="1"/>
            <a:r>
              <a:rPr lang="en-US" sz="1600">
                <a:latin typeface="Roboto" panose="02000000000000000000"/>
                <a:ea typeface="Roboto" panose="02000000000000000000" pitchFamily="2" charset="0"/>
              </a:rPr>
              <a:t>Unique position to transform organization</a:t>
            </a:r>
            <a:endParaRPr lang="en-US" sz="2000">
              <a:latin typeface="Roboto" panose="02000000000000000000"/>
            </a:endParaRPr>
          </a:p>
          <a:p>
            <a:endParaRPr lang="en-US" sz="2000">
              <a:latin typeface="Roboto" panose="02000000000000000000"/>
              <a:ea typeface="Roboto" panose="02000000000000000000" pitchFamily="2" charset="0"/>
            </a:endParaRPr>
          </a:p>
        </p:txBody>
      </p:sp>
      <p:sp>
        <p:nvSpPr>
          <p:cNvPr id="5" name="Content Placeholder 5">
            <a:extLst>
              <a:ext uri="{FF2B5EF4-FFF2-40B4-BE49-F238E27FC236}">
                <a16:creationId xmlns:a16="http://schemas.microsoft.com/office/drawing/2014/main" id="{12F605EF-204B-40CE-958A-CCA9AE7724D2}"/>
              </a:ext>
            </a:extLst>
          </p:cNvPr>
          <p:cNvSpPr txBox="1">
            <a:spLocks/>
          </p:cNvSpPr>
          <p:nvPr/>
        </p:nvSpPr>
        <p:spPr>
          <a:xfrm>
            <a:off x="4870390" y="1334418"/>
            <a:ext cx="3862961" cy="26863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latin typeface="Roboto" panose="02000000000000000000"/>
                <a:ea typeface="Roboto" panose="02000000000000000000" pitchFamily="2" charset="0"/>
              </a:rPr>
              <a:t>Possible Pitfalls</a:t>
            </a:r>
          </a:p>
          <a:p>
            <a:pPr lvl="1"/>
            <a:r>
              <a:rPr lang="en-US" sz="1600">
                <a:latin typeface="Roboto" panose="02000000000000000000"/>
                <a:ea typeface="Roboto" panose="02000000000000000000" pitchFamily="2" charset="0"/>
              </a:rPr>
              <a:t>Role confusion &amp; dilution</a:t>
            </a:r>
          </a:p>
          <a:p>
            <a:pPr lvl="1"/>
            <a:r>
              <a:rPr lang="en-US" sz="1600">
                <a:latin typeface="Roboto" panose="02000000000000000000"/>
                <a:ea typeface="Roboto" panose="02000000000000000000" pitchFamily="2" charset="0"/>
              </a:rPr>
              <a:t>Change management challenges</a:t>
            </a:r>
          </a:p>
          <a:p>
            <a:pPr lvl="1"/>
            <a:r>
              <a:rPr lang="en-US" sz="1600">
                <a:latin typeface="Roboto" panose="02000000000000000000"/>
                <a:ea typeface="Roboto" panose="02000000000000000000" pitchFamily="2" charset="0"/>
              </a:rPr>
              <a:t>Sustaining the momentum</a:t>
            </a:r>
          </a:p>
          <a:p>
            <a:pPr lvl="1"/>
            <a:r>
              <a:rPr lang="en-US" sz="1600">
                <a:latin typeface="Roboto" panose="02000000000000000000"/>
                <a:ea typeface="Roboto" panose="02000000000000000000" pitchFamily="2" charset="0"/>
              </a:rPr>
              <a:t>Interconnectedness &amp; complexity</a:t>
            </a:r>
          </a:p>
          <a:p>
            <a:pPr lvl="1"/>
            <a:r>
              <a:rPr lang="en-US" sz="1600">
                <a:latin typeface="Roboto" panose="02000000000000000000"/>
                <a:ea typeface="Roboto" panose="02000000000000000000" pitchFamily="2" charset="0"/>
              </a:rPr>
              <a:t>The unknown unknowns</a:t>
            </a:r>
          </a:p>
          <a:p>
            <a:endParaRPr lang="en-US" sz="2000">
              <a:latin typeface="Roboto" panose="02000000000000000000"/>
            </a:endParaRPr>
          </a:p>
          <a:p>
            <a:endParaRPr lang="en-US" sz="2000">
              <a:latin typeface="Roboto" panose="02000000000000000000"/>
              <a:ea typeface="Roboto" panose="02000000000000000000" pitchFamily="2" charset="0"/>
            </a:endParaRPr>
          </a:p>
        </p:txBody>
      </p:sp>
      <p:pic>
        <p:nvPicPr>
          <p:cNvPr id="11266" name="Picture 2" descr="Positive vs Negative Questioning | Blue Donkey">
            <a:extLst>
              <a:ext uri="{FF2B5EF4-FFF2-40B4-BE49-F238E27FC236}">
                <a16:creationId xmlns:a16="http://schemas.microsoft.com/office/drawing/2014/main" id="{BBCA9A91-418C-4045-A198-1A59927F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719" y="3492400"/>
            <a:ext cx="2394562" cy="147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877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a:latin typeface="Roboto Condensed" panose="02000000000000000000" pitchFamily="2" charset="0"/>
                <a:ea typeface="Roboto Condensed" panose="02000000000000000000" pitchFamily="2" charset="0"/>
              </a:rPr>
              <a:t>Where Do We Go From Here?</a:t>
            </a:r>
            <a:endParaRPr lang="en-US" sz="2000">
              <a:solidFill>
                <a:schemeClr val="bg1"/>
              </a:solidFill>
              <a:latin typeface="Roboto Condensed" panose="02000000000000000000" pitchFamily="2" charset="0"/>
              <a:ea typeface="Roboto Condensed" panose="02000000000000000000" pitchFamily="2" charset="0"/>
            </a:endParaRPr>
          </a:p>
        </p:txBody>
      </p:sp>
      <p:sp>
        <p:nvSpPr>
          <p:cNvPr id="33" name="Content Placeholder 5">
            <a:extLst>
              <a:ext uri="{FF2B5EF4-FFF2-40B4-BE49-F238E27FC236}">
                <a16:creationId xmlns:a16="http://schemas.microsoft.com/office/drawing/2014/main" id="{91F463B2-254A-4C86-A8A6-547C2BA27FCF}"/>
              </a:ext>
            </a:extLst>
          </p:cNvPr>
          <p:cNvSpPr>
            <a:spLocks noGrp="1"/>
          </p:cNvSpPr>
          <p:nvPr>
            <p:ph idx="1"/>
          </p:nvPr>
        </p:nvSpPr>
        <p:spPr>
          <a:xfrm>
            <a:off x="712255" y="784158"/>
            <a:ext cx="4075645" cy="3575183"/>
          </a:xfrm>
        </p:spPr>
        <p:txBody>
          <a:bodyPr/>
          <a:lstStyle/>
          <a:p>
            <a:pPr marL="0" indent="0">
              <a:buNone/>
            </a:pPr>
            <a:r>
              <a:rPr lang="en-US" sz="2000" b="1">
                <a:latin typeface="Roboto" panose="02000000000000000000"/>
                <a:ea typeface="Roboto" panose="02000000000000000000" pitchFamily="2" charset="0"/>
              </a:rPr>
              <a:t>Existing Tools</a:t>
            </a:r>
          </a:p>
          <a:p>
            <a:pPr lvl="1"/>
            <a:r>
              <a:rPr lang="en-US" sz="1600">
                <a:latin typeface="Roboto" panose="02000000000000000000"/>
                <a:ea typeface="Roboto" panose="02000000000000000000" pitchFamily="2" charset="0"/>
              </a:rPr>
              <a:t>SAFER: Wide variety of regularly-updated content and risk assessment tools</a:t>
            </a:r>
          </a:p>
          <a:p>
            <a:pPr lvl="1"/>
            <a:r>
              <a:rPr lang="en-US" sz="1600">
                <a:latin typeface="Roboto" panose="02000000000000000000"/>
                <a:ea typeface="Roboto" panose="02000000000000000000" pitchFamily="2" charset="0"/>
              </a:rPr>
              <a:t>Work to Zero: Technology Cost Calculator(s)</a:t>
            </a:r>
          </a:p>
          <a:p>
            <a:pPr lvl="1"/>
            <a:r>
              <a:rPr lang="en-US" sz="1600">
                <a:latin typeface="Roboto" panose="02000000000000000000"/>
                <a:ea typeface="Roboto" panose="02000000000000000000" pitchFamily="2" charset="0"/>
              </a:rPr>
              <a:t>NSC Perception Survey modules (COVID, Psychological Safety)</a:t>
            </a:r>
          </a:p>
          <a:p>
            <a:pPr marL="0" indent="0">
              <a:buNone/>
            </a:pPr>
            <a:r>
              <a:rPr lang="en-US" sz="2000" b="1">
                <a:latin typeface="Roboto" panose="02000000000000000000"/>
                <a:ea typeface="Roboto" panose="02000000000000000000" pitchFamily="2" charset="0"/>
              </a:rPr>
              <a:t>Upcoming Research</a:t>
            </a:r>
          </a:p>
          <a:p>
            <a:pPr lvl="1"/>
            <a:r>
              <a:rPr lang="en-US" sz="1600">
                <a:latin typeface="Roboto" panose="02000000000000000000"/>
                <a:ea typeface="Roboto" panose="02000000000000000000" pitchFamily="2" charset="0"/>
              </a:rPr>
              <a:t>Campbell Institute: Psychological Safety, Leadership &amp; Culture</a:t>
            </a:r>
          </a:p>
          <a:p>
            <a:pPr lvl="1"/>
            <a:r>
              <a:rPr lang="en-US" sz="1600">
                <a:latin typeface="Roboto" panose="02000000000000000000"/>
                <a:ea typeface="Roboto" panose="02000000000000000000" pitchFamily="2" charset="0"/>
              </a:rPr>
              <a:t>SAFER: “Future Preparedness” Report, Issue Papers</a:t>
            </a:r>
          </a:p>
          <a:p>
            <a:pPr lvl="1"/>
            <a:r>
              <a:rPr lang="en-US" sz="1600">
                <a:latin typeface="Roboto" panose="02000000000000000000"/>
                <a:ea typeface="Roboto" panose="02000000000000000000" pitchFamily="2" charset="0"/>
              </a:rPr>
              <a:t>ESG &amp; The New Valuation of Safety &amp; Health</a:t>
            </a:r>
          </a:p>
        </p:txBody>
      </p:sp>
      <p:pic>
        <p:nvPicPr>
          <p:cNvPr id="3074" name="Picture 2" descr="An unclear path by 2mccs - DPChallenge">
            <a:extLst>
              <a:ext uri="{FF2B5EF4-FFF2-40B4-BE49-F238E27FC236}">
                <a16:creationId xmlns:a16="http://schemas.microsoft.com/office/drawing/2014/main" id="{D1D7E8AC-6467-43D4-A675-475EAAFC9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944" y="866708"/>
            <a:ext cx="2926607" cy="390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18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C3AFA36-855A-514B-A656-0F3654262B10}"/>
              </a:ext>
            </a:extLst>
          </p:cNvPr>
          <p:cNvSpPr>
            <a:spLocks noGrp="1"/>
          </p:cNvSpPr>
          <p:nvPr>
            <p:ph idx="10"/>
          </p:nvPr>
        </p:nvSpPr>
        <p:spPr>
          <a:xfrm>
            <a:off x="5434361" y="1364516"/>
            <a:ext cx="3612995" cy="2460861"/>
          </a:xfrm>
        </p:spPr>
        <p:txBody>
          <a:bodyPr/>
          <a:lstStyle/>
          <a:p>
            <a:pPr marL="0" indent="0" algn="ctr">
              <a:buNone/>
            </a:pPr>
            <a:r>
              <a:rPr lang="en-US" sz="4400" b="1">
                <a:solidFill>
                  <a:schemeClr val="accent3"/>
                </a:solidFill>
                <a:latin typeface="Roboto Condensed" panose="02000000000000000000" pitchFamily="2" charset="0"/>
                <a:ea typeface="Roboto Condensed" panose="02000000000000000000" pitchFamily="2" charset="0"/>
              </a:rPr>
              <a:t>How We </a:t>
            </a:r>
            <a:br>
              <a:rPr lang="en-US" sz="4400" b="1">
                <a:solidFill>
                  <a:schemeClr val="accent3"/>
                </a:solidFill>
                <a:latin typeface="Roboto Condensed" panose="02000000000000000000" pitchFamily="2" charset="0"/>
                <a:ea typeface="Roboto Condensed" panose="02000000000000000000" pitchFamily="2" charset="0"/>
              </a:rPr>
            </a:br>
            <a:r>
              <a:rPr lang="en-US" sz="4400" b="1">
                <a:solidFill>
                  <a:schemeClr val="accent3"/>
                </a:solidFill>
                <a:latin typeface="Roboto Condensed" panose="02000000000000000000" pitchFamily="2" charset="0"/>
                <a:ea typeface="Roboto Condensed" panose="02000000000000000000" pitchFamily="2" charset="0"/>
              </a:rPr>
              <a:t>Got Here</a:t>
            </a:r>
          </a:p>
          <a:p>
            <a:pPr lvl="2"/>
            <a:r>
              <a:rPr lang="en-US" sz="1600">
                <a:latin typeface="Roboto" panose="02000000000000000000"/>
              </a:rPr>
              <a:t>Background &amp; Methodology</a:t>
            </a:r>
          </a:p>
          <a:p>
            <a:pPr lvl="2"/>
            <a:r>
              <a:rPr lang="en-US" sz="1600">
                <a:latin typeface="Roboto" panose="02000000000000000000"/>
              </a:rPr>
              <a:t>Future of Work Framework</a:t>
            </a:r>
          </a:p>
          <a:p>
            <a:pPr marL="0" indent="0" algn="ctr">
              <a:buNone/>
            </a:pPr>
            <a:endParaRPr lang="en-US" sz="4400" b="1">
              <a:solidFill>
                <a:schemeClr val="accent3"/>
              </a:solidFill>
              <a:latin typeface="Roboto Condensed" panose="02000000000000000000" pitchFamily="2" charset="0"/>
              <a:ea typeface="Roboto Condensed" panose="02000000000000000000" pitchFamily="2" charset="0"/>
            </a:endParaRPr>
          </a:p>
        </p:txBody>
      </p:sp>
      <p:pic>
        <p:nvPicPr>
          <p:cNvPr id="8194" name="Picture 2" descr="New: The SAFER Collection">
            <a:extLst>
              <a:ext uri="{FF2B5EF4-FFF2-40B4-BE49-F238E27FC236}">
                <a16:creationId xmlns:a16="http://schemas.microsoft.com/office/drawing/2014/main" id="{9F7E7FAE-62A6-48A5-A7CE-6506044682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00" r="25000"/>
          <a:stretch/>
        </p:blipFill>
        <p:spPr bwMode="auto">
          <a:xfrm>
            <a:off x="850815" y="1283228"/>
            <a:ext cx="2623438" cy="262343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829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C3AFA36-855A-514B-A656-0F3654262B10}"/>
              </a:ext>
            </a:extLst>
          </p:cNvPr>
          <p:cNvSpPr>
            <a:spLocks noGrp="1"/>
          </p:cNvSpPr>
          <p:nvPr>
            <p:ph idx="10"/>
          </p:nvPr>
        </p:nvSpPr>
        <p:spPr>
          <a:xfrm>
            <a:off x="5434361" y="1364516"/>
            <a:ext cx="3612995" cy="2460861"/>
          </a:xfrm>
        </p:spPr>
        <p:txBody>
          <a:bodyPr/>
          <a:lstStyle/>
          <a:p>
            <a:pPr marL="0" indent="0" algn="ctr">
              <a:buNone/>
            </a:pPr>
            <a:r>
              <a:rPr lang="en-US" sz="4400" b="1">
                <a:solidFill>
                  <a:schemeClr val="accent3"/>
                </a:solidFill>
                <a:latin typeface="Roboto Condensed" panose="02000000000000000000" pitchFamily="2" charset="0"/>
                <a:ea typeface="Roboto Condensed" panose="02000000000000000000" pitchFamily="2" charset="0"/>
              </a:rPr>
              <a:t>Current State of COVID</a:t>
            </a:r>
          </a:p>
          <a:p>
            <a:pPr lvl="2"/>
            <a:r>
              <a:rPr lang="en-US" sz="1600" i="1">
                <a:latin typeface="Roboto" panose="02000000000000000000"/>
              </a:rPr>
              <a:t>SAFER </a:t>
            </a:r>
            <a:r>
              <a:rPr lang="en-US" sz="1600">
                <a:latin typeface="Roboto" panose="02000000000000000000"/>
              </a:rPr>
              <a:t>Survey Results</a:t>
            </a:r>
          </a:p>
          <a:p>
            <a:pPr lvl="2"/>
            <a:r>
              <a:rPr lang="en-US" sz="1600">
                <a:latin typeface="Roboto" panose="02000000000000000000"/>
              </a:rPr>
              <a:t>Organizations &amp; Workers</a:t>
            </a:r>
          </a:p>
          <a:p>
            <a:pPr marL="0" indent="0" algn="ctr">
              <a:buNone/>
            </a:pPr>
            <a:endParaRPr lang="en-US" sz="4400" b="1">
              <a:solidFill>
                <a:schemeClr val="accent3"/>
              </a:solidFill>
              <a:latin typeface="Roboto Condensed" panose="02000000000000000000" pitchFamily="2" charset="0"/>
              <a:ea typeface="Roboto Condensed" panose="02000000000000000000" pitchFamily="2" charset="0"/>
            </a:endParaRPr>
          </a:p>
        </p:txBody>
      </p:sp>
      <p:pic>
        <p:nvPicPr>
          <p:cNvPr id="8194" name="Picture 2" descr="New: The SAFER Collection">
            <a:extLst>
              <a:ext uri="{FF2B5EF4-FFF2-40B4-BE49-F238E27FC236}">
                <a16:creationId xmlns:a16="http://schemas.microsoft.com/office/drawing/2014/main" id="{9F7E7FAE-62A6-48A5-A7CE-6506044682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00" r="25000"/>
          <a:stretch/>
        </p:blipFill>
        <p:spPr bwMode="auto">
          <a:xfrm>
            <a:off x="850815" y="1283228"/>
            <a:ext cx="2623438" cy="262343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68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rgbClr val="00843D"/>
                </a:solidFill>
                <a:latin typeface="Roboto" panose="02000000000000000000" pitchFamily="2" charset="0"/>
                <a:ea typeface="Roboto" panose="02000000000000000000" pitchFamily="2" charset="0"/>
              </a:rPr>
              <a:t>2021 NSC </a:t>
            </a:r>
            <a:r>
              <a:rPr lang="en-US" sz="4000" b="1" i="1">
                <a:solidFill>
                  <a:srgbClr val="00843D"/>
                </a:solidFill>
                <a:latin typeface="Roboto" panose="02000000000000000000" pitchFamily="2" charset="0"/>
                <a:ea typeface="Roboto" panose="02000000000000000000" pitchFamily="2" charset="0"/>
              </a:rPr>
              <a:t>SAFER</a:t>
            </a:r>
            <a:r>
              <a:rPr lang="en-US" sz="4000" b="1">
                <a:solidFill>
                  <a:srgbClr val="00843D"/>
                </a:solidFill>
                <a:latin typeface="Roboto" panose="02000000000000000000" pitchFamily="2" charset="0"/>
                <a:ea typeface="Roboto" panose="02000000000000000000" pitchFamily="2" charset="0"/>
              </a:rPr>
              <a:t> Surveys</a:t>
            </a:r>
            <a:endParaRPr lang="en-US" sz="4000" b="1">
              <a:latin typeface="Roboto" panose="02000000000000000000" pitchFamily="2" charset="0"/>
              <a:ea typeface="Roboto" panose="02000000000000000000" pitchFamily="2" charset="0"/>
            </a:endParaRPr>
          </a:p>
        </p:txBody>
      </p:sp>
      <p:sp>
        <p:nvSpPr>
          <p:cNvPr id="3" name="Content Placeholder 2"/>
          <p:cNvSpPr>
            <a:spLocks noGrp="1"/>
          </p:cNvSpPr>
          <p:nvPr>
            <p:ph idx="1"/>
          </p:nvPr>
        </p:nvSpPr>
        <p:spPr/>
        <p:txBody>
          <a:bodyPr>
            <a:normAutofit fontScale="92500" lnSpcReduction="10000"/>
          </a:bodyPr>
          <a:lstStyle/>
          <a:p>
            <a:pPr>
              <a:lnSpc>
                <a:spcPct val="100000"/>
              </a:lnSpc>
            </a:pPr>
            <a:r>
              <a:rPr lang="en-US" sz="1800" b="1">
                <a:latin typeface="Roboto Condensed" panose="02000000000000000000" pitchFamily="2" charset="0"/>
                <a:ea typeface="Roboto Condensed" panose="02000000000000000000" pitchFamily="2" charset="0"/>
              </a:rPr>
              <a:t>SAFER Organizations Survey (</a:t>
            </a:r>
            <a:r>
              <a:rPr lang="en-US" sz="1800" b="1" i="1">
                <a:latin typeface="Roboto Condensed" panose="02000000000000000000" pitchFamily="2" charset="0"/>
                <a:ea typeface="Roboto Condensed" panose="02000000000000000000" pitchFamily="2" charset="0"/>
              </a:rPr>
              <a:t>n</a:t>
            </a:r>
            <a:r>
              <a:rPr lang="en-US" sz="1800" b="1">
                <a:latin typeface="Roboto Condensed" panose="02000000000000000000" pitchFamily="2" charset="0"/>
                <a:ea typeface="Roboto Condensed" panose="02000000000000000000" pitchFamily="2" charset="0"/>
              </a:rPr>
              <a:t> = 302)</a:t>
            </a:r>
          </a:p>
          <a:p>
            <a:pPr lvl="1">
              <a:lnSpc>
                <a:spcPct val="100000"/>
              </a:lnSpc>
            </a:pPr>
            <a:r>
              <a:rPr lang="en-US">
                <a:latin typeface="Roboto Condensed" panose="02000000000000000000" pitchFamily="2" charset="0"/>
                <a:ea typeface="Roboto Condensed" panose="02000000000000000000" pitchFamily="2" charset="0"/>
              </a:rPr>
              <a:t>Control measures</a:t>
            </a:r>
          </a:p>
          <a:p>
            <a:pPr lvl="1">
              <a:lnSpc>
                <a:spcPct val="100000"/>
              </a:lnSpc>
            </a:pPr>
            <a:r>
              <a:rPr lang="en-US">
                <a:latin typeface="Roboto Condensed" panose="02000000000000000000" pitchFamily="2" charset="0"/>
                <a:ea typeface="Roboto Condensed" panose="02000000000000000000" pitchFamily="2" charset="0"/>
              </a:rPr>
              <a:t>Vaccine policies</a:t>
            </a:r>
          </a:p>
          <a:p>
            <a:pPr>
              <a:lnSpc>
                <a:spcPct val="100000"/>
              </a:lnSpc>
            </a:pPr>
            <a:r>
              <a:rPr lang="en-US" sz="1800" b="1">
                <a:latin typeface="Roboto Condensed" panose="02000000000000000000" pitchFamily="2" charset="0"/>
                <a:ea typeface="Roboto Condensed" panose="02000000000000000000" pitchFamily="2" charset="0"/>
              </a:rPr>
              <a:t>SAFER Workforce June Survey (</a:t>
            </a:r>
            <a:r>
              <a:rPr lang="en-US" sz="1800" b="1" i="1">
                <a:latin typeface="Roboto Condensed" panose="02000000000000000000" pitchFamily="2" charset="0"/>
                <a:ea typeface="Roboto Condensed" panose="02000000000000000000" pitchFamily="2" charset="0"/>
              </a:rPr>
              <a:t>n</a:t>
            </a:r>
            <a:r>
              <a:rPr lang="en-US" sz="1800" b="1">
                <a:latin typeface="Roboto Condensed" panose="02000000000000000000" pitchFamily="2" charset="0"/>
                <a:ea typeface="Roboto Condensed" panose="02000000000000000000" pitchFamily="2" charset="0"/>
              </a:rPr>
              <a:t> = 2,403)</a:t>
            </a:r>
          </a:p>
          <a:p>
            <a:pPr lvl="1">
              <a:lnSpc>
                <a:spcPct val="100000"/>
              </a:lnSpc>
            </a:pPr>
            <a:r>
              <a:rPr lang="en-US">
                <a:latin typeface="Roboto Condensed" panose="02000000000000000000" pitchFamily="2" charset="0"/>
                <a:ea typeface="Roboto Condensed" panose="02000000000000000000" pitchFamily="2" charset="0"/>
              </a:rPr>
              <a:t>Perception of employer’s pandemic response</a:t>
            </a:r>
          </a:p>
          <a:p>
            <a:pPr lvl="1">
              <a:lnSpc>
                <a:spcPct val="100000"/>
              </a:lnSpc>
            </a:pPr>
            <a:r>
              <a:rPr lang="en-US">
                <a:latin typeface="Roboto Condensed" panose="02000000000000000000" pitchFamily="2" charset="0"/>
                <a:ea typeface="Roboto Condensed" panose="02000000000000000000" pitchFamily="2" charset="0"/>
              </a:rPr>
              <a:t>Vaccine hesitancy</a:t>
            </a:r>
          </a:p>
          <a:p>
            <a:pPr lvl="2">
              <a:lnSpc>
                <a:spcPct val="100000"/>
              </a:lnSpc>
            </a:pPr>
            <a:r>
              <a:rPr lang="en-US" sz="1800">
                <a:latin typeface="Roboto Condensed" panose="02000000000000000000" pitchFamily="2" charset="0"/>
                <a:ea typeface="Roboto Condensed" panose="02000000000000000000" pitchFamily="2" charset="0"/>
              </a:rPr>
              <a:t>Consider the needs of populations of focus</a:t>
            </a:r>
          </a:p>
          <a:p>
            <a:pPr>
              <a:lnSpc>
                <a:spcPct val="100000"/>
              </a:lnSpc>
            </a:pPr>
            <a:r>
              <a:rPr lang="en-US" sz="1800" b="1">
                <a:latin typeface="Roboto Condensed" panose="02000000000000000000" pitchFamily="2" charset="0"/>
                <a:ea typeface="Roboto Condensed" panose="02000000000000000000" pitchFamily="2" charset="0"/>
              </a:rPr>
              <a:t>SAFER Workforce July Survey (</a:t>
            </a:r>
            <a:r>
              <a:rPr lang="en-US" sz="1800" b="1" i="1">
                <a:latin typeface="Roboto Condensed" panose="02000000000000000000" pitchFamily="2" charset="0"/>
                <a:ea typeface="Roboto Condensed" panose="02000000000000000000" pitchFamily="2" charset="0"/>
              </a:rPr>
              <a:t>n</a:t>
            </a:r>
            <a:r>
              <a:rPr lang="en-US" sz="1800" b="1">
                <a:latin typeface="Roboto Condensed" panose="02000000000000000000" pitchFamily="2" charset="0"/>
                <a:ea typeface="Roboto Condensed" panose="02000000000000000000" pitchFamily="2" charset="0"/>
              </a:rPr>
              <a:t> = 1,382)</a:t>
            </a:r>
          </a:p>
          <a:p>
            <a:pPr lvl="1">
              <a:lnSpc>
                <a:spcPct val="100000"/>
              </a:lnSpc>
            </a:pPr>
            <a:r>
              <a:rPr lang="en-US">
                <a:latin typeface="Roboto Condensed" panose="02000000000000000000" pitchFamily="2" charset="0"/>
                <a:ea typeface="Roboto Condensed" panose="02000000000000000000" pitchFamily="2" charset="0"/>
              </a:rPr>
              <a:t>Vaccine hesitancy, boosters</a:t>
            </a:r>
          </a:p>
          <a:p>
            <a:endParaRPr lang="en-US"/>
          </a:p>
        </p:txBody>
      </p:sp>
    </p:spTree>
    <p:extLst>
      <p:ext uri="{BB962C8B-B14F-4D97-AF65-F5344CB8AC3E}">
        <p14:creationId xmlns:p14="http://schemas.microsoft.com/office/powerpoint/2010/main" val="3595347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rgbClr val="00843D"/>
                </a:solidFill>
                <a:latin typeface="Roboto" panose="02000000000000000000" pitchFamily="2" charset="0"/>
                <a:ea typeface="Roboto" panose="02000000000000000000" pitchFamily="2" charset="0"/>
              </a:rPr>
              <a:t>NSC </a:t>
            </a:r>
            <a:r>
              <a:rPr lang="en-US" sz="4000" b="1" i="1">
                <a:solidFill>
                  <a:srgbClr val="00843D"/>
                </a:solidFill>
                <a:latin typeface="Roboto" panose="02000000000000000000" pitchFamily="2" charset="0"/>
                <a:ea typeface="Roboto" panose="02000000000000000000" pitchFamily="2" charset="0"/>
              </a:rPr>
              <a:t>SAFER</a:t>
            </a:r>
            <a:r>
              <a:rPr lang="en-US" sz="4000" b="1">
                <a:solidFill>
                  <a:srgbClr val="00843D"/>
                </a:solidFill>
                <a:latin typeface="Roboto" panose="02000000000000000000" pitchFamily="2" charset="0"/>
                <a:ea typeface="Roboto" panose="02000000000000000000" pitchFamily="2" charset="0"/>
              </a:rPr>
              <a:t> Pulse Surveys</a:t>
            </a:r>
            <a:endParaRPr lang="en-US" sz="4000" b="1">
              <a:latin typeface="Roboto" panose="02000000000000000000" pitchFamily="2" charset="0"/>
              <a:ea typeface="Roboto" panose="02000000000000000000" pitchFamily="2" charset="0"/>
            </a:endParaRPr>
          </a:p>
        </p:txBody>
      </p:sp>
      <p:sp>
        <p:nvSpPr>
          <p:cNvPr id="3" name="Content Placeholder 2"/>
          <p:cNvSpPr>
            <a:spLocks noGrp="1"/>
          </p:cNvSpPr>
          <p:nvPr>
            <p:ph idx="1"/>
          </p:nvPr>
        </p:nvSpPr>
        <p:spPr/>
        <p:txBody>
          <a:bodyPr/>
          <a:lstStyle/>
          <a:p>
            <a:pPr>
              <a:lnSpc>
                <a:spcPct val="100000"/>
              </a:lnSpc>
            </a:pPr>
            <a:r>
              <a:rPr lang="en-US" sz="1800" b="1">
                <a:latin typeface="Roboto Condensed" panose="02000000000000000000" pitchFamily="2" charset="0"/>
                <a:ea typeface="Roboto Condensed" panose="02000000000000000000" pitchFamily="2" charset="0"/>
              </a:rPr>
              <a:t>Monthly Organization Survey (</a:t>
            </a:r>
            <a:r>
              <a:rPr lang="en-US" sz="1800" b="1" i="1">
                <a:latin typeface="Roboto Condensed" panose="02000000000000000000" pitchFamily="2" charset="0"/>
                <a:ea typeface="Roboto Condensed" panose="02000000000000000000" pitchFamily="2" charset="0"/>
              </a:rPr>
              <a:t>n</a:t>
            </a:r>
            <a:r>
              <a:rPr lang="en-US" sz="1800" b="1">
                <a:latin typeface="Roboto Condensed" panose="02000000000000000000" pitchFamily="2" charset="0"/>
                <a:ea typeface="Roboto Condensed" panose="02000000000000000000" pitchFamily="2" charset="0"/>
              </a:rPr>
              <a:t> = 300), December 2021 through Spring 2022</a:t>
            </a:r>
          </a:p>
          <a:p>
            <a:pPr>
              <a:lnSpc>
                <a:spcPct val="100000"/>
              </a:lnSpc>
            </a:pPr>
            <a:r>
              <a:rPr lang="en-US" sz="1800" b="1">
                <a:latin typeface="Roboto Condensed" panose="02000000000000000000" pitchFamily="2" charset="0"/>
                <a:ea typeface="Roboto Condensed" panose="02000000000000000000" pitchFamily="2" charset="0"/>
              </a:rPr>
              <a:t> </a:t>
            </a:r>
            <a:r>
              <a:rPr lang="en-US">
                <a:latin typeface="Roboto Condensed" panose="02000000000000000000" pitchFamily="2" charset="0"/>
                <a:ea typeface="Roboto Condensed" panose="02000000000000000000" pitchFamily="2" charset="0"/>
              </a:rPr>
              <a:t>Vaccine requirements</a:t>
            </a:r>
          </a:p>
          <a:p>
            <a:pPr>
              <a:lnSpc>
                <a:spcPct val="100000"/>
              </a:lnSpc>
            </a:pPr>
            <a:r>
              <a:rPr lang="en-US" sz="1800" b="1">
                <a:latin typeface="Roboto Condensed" panose="02000000000000000000" pitchFamily="2" charset="0"/>
                <a:ea typeface="Roboto Condensed" panose="02000000000000000000" pitchFamily="2" charset="0"/>
              </a:rPr>
              <a:t>Monthly Workforce Survey (</a:t>
            </a:r>
            <a:r>
              <a:rPr lang="en-US" sz="1800" b="1" i="1">
                <a:latin typeface="Roboto Condensed" panose="02000000000000000000" pitchFamily="2" charset="0"/>
                <a:ea typeface="Roboto Condensed" panose="02000000000000000000" pitchFamily="2" charset="0"/>
              </a:rPr>
              <a:t>n</a:t>
            </a:r>
            <a:r>
              <a:rPr lang="en-US" sz="1800" b="1">
                <a:latin typeface="Roboto Condensed" panose="02000000000000000000" pitchFamily="2" charset="0"/>
                <a:ea typeface="Roboto Condensed" panose="02000000000000000000" pitchFamily="2" charset="0"/>
              </a:rPr>
              <a:t> = 1,000), December 2021 through August 2022</a:t>
            </a:r>
          </a:p>
          <a:p>
            <a:pPr lvl="1">
              <a:lnSpc>
                <a:spcPct val="100000"/>
              </a:lnSpc>
            </a:pPr>
            <a:r>
              <a:rPr lang="en-US">
                <a:latin typeface="Roboto Condensed" panose="02000000000000000000" pitchFamily="2" charset="0"/>
                <a:ea typeface="Roboto Condensed" panose="02000000000000000000" pitchFamily="2" charset="0"/>
              </a:rPr>
              <a:t>Vaccine hesitancy, boosters</a:t>
            </a:r>
          </a:p>
          <a:p>
            <a:pPr lvl="1">
              <a:lnSpc>
                <a:spcPct val="100000"/>
              </a:lnSpc>
            </a:pPr>
            <a:r>
              <a:rPr lang="en-US">
                <a:latin typeface="Roboto Condensed" panose="02000000000000000000" pitchFamily="2" charset="0"/>
                <a:ea typeface="Roboto Condensed" panose="02000000000000000000" pitchFamily="2" charset="0"/>
              </a:rPr>
              <a:t>Vaccine misinformation</a:t>
            </a:r>
          </a:p>
          <a:p>
            <a:pPr lvl="1">
              <a:lnSpc>
                <a:spcPct val="100000"/>
              </a:lnSpc>
            </a:pPr>
            <a:endParaRPr lang="en-US">
              <a:latin typeface="Roboto Condensed" panose="02000000000000000000" pitchFamily="2" charset="0"/>
              <a:ea typeface="Roboto Condensed" panose="02000000000000000000" pitchFamily="2" charset="0"/>
            </a:endParaRPr>
          </a:p>
          <a:p>
            <a:endParaRPr lang="en-US"/>
          </a:p>
        </p:txBody>
      </p:sp>
    </p:spTree>
    <p:extLst>
      <p:ext uri="{BB962C8B-B14F-4D97-AF65-F5344CB8AC3E}">
        <p14:creationId xmlns:p14="http://schemas.microsoft.com/office/powerpoint/2010/main" val="131576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rgbClr val="00843D"/>
                </a:solidFill>
                <a:latin typeface="Roboto" panose="02000000000000000000" pitchFamily="2" charset="0"/>
                <a:ea typeface="Roboto" panose="02000000000000000000" pitchFamily="2" charset="0"/>
              </a:rPr>
              <a:t>Control Measures</a:t>
            </a:r>
          </a:p>
        </p:txBody>
      </p:sp>
      <p:pic>
        <p:nvPicPr>
          <p:cNvPr id="4" name="Content Placeholder 3"/>
          <p:cNvPicPr>
            <a:picLocks noGrp="1" noChangeAspect="1"/>
          </p:cNvPicPr>
          <p:nvPr>
            <p:ph idx="1"/>
          </p:nvPr>
        </p:nvPicPr>
        <p:blipFill>
          <a:blip r:embed="rId3"/>
          <a:stretch>
            <a:fillRect/>
          </a:stretch>
        </p:blipFill>
        <p:spPr>
          <a:xfrm>
            <a:off x="628650" y="1268016"/>
            <a:ext cx="7886700" cy="3263504"/>
          </a:xfrm>
          <a:prstGeom prst="rect">
            <a:avLst/>
          </a:prstGeom>
        </p:spPr>
      </p:pic>
    </p:spTree>
    <p:extLst>
      <p:ext uri="{BB962C8B-B14F-4D97-AF65-F5344CB8AC3E}">
        <p14:creationId xmlns:p14="http://schemas.microsoft.com/office/powerpoint/2010/main" val="4267941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solidFill>
                  <a:srgbClr val="00843D"/>
                </a:solidFill>
                <a:latin typeface="Roboto" panose="02000000000000000000" pitchFamily="2" charset="0"/>
                <a:ea typeface="Roboto" panose="02000000000000000000" pitchFamily="2" charset="0"/>
              </a:rPr>
              <a:t>Control Measures</a:t>
            </a:r>
            <a:endParaRPr lang="en-US"/>
          </a:p>
        </p:txBody>
      </p:sp>
      <p:sp>
        <p:nvSpPr>
          <p:cNvPr id="3" name="Content Placeholder 2"/>
          <p:cNvSpPr>
            <a:spLocks noGrp="1"/>
          </p:cNvSpPr>
          <p:nvPr>
            <p:ph idx="1"/>
          </p:nvPr>
        </p:nvSpPr>
        <p:spPr/>
        <p:txBody>
          <a:bodyPr/>
          <a:lstStyle/>
          <a:p>
            <a:r>
              <a:rPr lang="en-US" sz="2400">
                <a:latin typeface="Roboto Condensed" panose="02000000000000000000" pitchFamily="2" charset="0"/>
                <a:ea typeface="Roboto Condensed" panose="02000000000000000000" pitchFamily="2" charset="0"/>
              </a:rPr>
              <a:t>Considerations for continued pandemic mitigation and future infectious disease control</a:t>
            </a:r>
          </a:p>
          <a:p>
            <a:pPr lvl="1"/>
            <a:r>
              <a:rPr lang="en-US" sz="2000">
                <a:latin typeface="Roboto Condensed" panose="02000000000000000000" pitchFamily="2" charset="0"/>
                <a:ea typeface="Roboto Condensed" panose="02000000000000000000" pitchFamily="2" charset="0"/>
              </a:rPr>
              <a:t>Evaluate and improve filtration and ventilation</a:t>
            </a:r>
          </a:p>
          <a:p>
            <a:pPr lvl="1"/>
            <a:r>
              <a:rPr lang="en-US" sz="2000">
                <a:latin typeface="Roboto Condensed" panose="02000000000000000000" pitchFamily="2" charset="0"/>
                <a:ea typeface="Roboto Condensed" panose="02000000000000000000" pitchFamily="2" charset="0"/>
              </a:rPr>
              <a:t>Reduce in-person work and face-to-face contact</a:t>
            </a:r>
          </a:p>
          <a:p>
            <a:pPr lvl="1"/>
            <a:r>
              <a:rPr lang="en-US" sz="2000">
                <a:latin typeface="Roboto Condensed" panose="02000000000000000000" pitchFamily="2" charset="0"/>
                <a:ea typeface="Roboto Condensed" panose="02000000000000000000" pitchFamily="2" charset="0"/>
              </a:rPr>
              <a:t>Discourage “</a:t>
            </a:r>
            <a:r>
              <a:rPr lang="en-US" sz="2000" err="1">
                <a:latin typeface="Roboto Condensed" panose="02000000000000000000" pitchFamily="2" charset="0"/>
                <a:ea typeface="Roboto Condensed" panose="02000000000000000000" pitchFamily="2" charset="0"/>
              </a:rPr>
              <a:t>presenteeism</a:t>
            </a:r>
            <a:r>
              <a:rPr lang="en-US" sz="2000">
                <a:latin typeface="Roboto Condensed" panose="02000000000000000000" pitchFamily="2" charset="0"/>
                <a:ea typeface="Roboto Condensed" panose="02000000000000000000" pitchFamily="2" charset="0"/>
              </a:rPr>
              <a:t>”</a:t>
            </a:r>
          </a:p>
          <a:p>
            <a:pPr lvl="1"/>
            <a:r>
              <a:rPr lang="en-US" sz="2000">
                <a:latin typeface="Roboto Condensed" panose="02000000000000000000" pitchFamily="2" charset="0"/>
                <a:ea typeface="Roboto Condensed" panose="02000000000000000000" pitchFamily="2" charset="0"/>
              </a:rPr>
              <a:t>Workforce segmentation and contact tracing</a:t>
            </a:r>
          </a:p>
          <a:p>
            <a:pPr lvl="1"/>
            <a:r>
              <a:rPr lang="en-US" sz="2000">
                <a:latin typeface="Roboto Condensed" panose="02000000000000000000" pitchFamily="2" charset="0"/>
                <a:ea typeface="Roboto Condensed" panose="02000000000000000000" pitchFamily="2" charset="0"/>
              </a:rPr>
              <a:t>Consider masks for flu season, especially in public-facing roles, and encourage seasonal flu shots</a:t>
            </a:r>
          </a:p>
          <a:p>
            <a:pPr lvl="1"/>
            <a:r>
              <a:rPr lang="en-US" sz="2000">
                <a:latin typeface="Roboto Condensed" panose="02000000000000000000" pitchFamily="2" charset="0"/>
                <a:ea typeface="Roboto Condensed" panose="02000000000000000000" pitchFamily="2" charset="0"/>
              </a:rPr>
              <a:t>Require proof of vaccination for in-person work</a:t>
            </a:r>
          </a:p>
        </p:txBody>
      </p:sp>
    </p:spTree>
    <p:extLst>
      <p:ext uri="{BB962C8B-B14F-4D97-AF65-F5344CB8AC3E}">
        <p14:creationId xmlns:p14="http://schemas.microsoft.com/office/powerpoint/2010/main" val="665271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a:solidFill>
                  <a:srgbClr val="00843D"/>
                </a:solidFill>
                <a:latin typeface="Roboto" panose="02000000000000000000" pitchFamily="2" charset="0"/>
                <a:ea typeface="Roboto" panose="02000000000000000000" pitchFamily="2" charset="0"/>
              </a:rPr>
              <a:t>Considerations for Vaccine Requirements </a:t>
            </a:r>
          </a:p>
        </p:txBody>
      </p:sp>
      <p:sp>
        <p:nvSpPr>
          <p:cNvPr id="3" name="Content Placeholder 2"/>
          <p:cNvSpPr>
            <a:spLocks noGrp="1"/>
          </p:cNvSpPr>
          <p:nvPr>
            <p:ph idx="1"/>
          </p:nvPr>
        </p:nvSpPr>
        <p:spPr/>
        <p:txBody>
          <a:bodyPr>
            <a:normAutofit/>
          </a:bodyPr>
          <a:lstStyle/>
          <a:p>
            <a:r>
              <a:rPr lang="en-US" sz="2000">
                <a:latin typeface="Roboto Condensed" panose="02000000000000000000" pitchFamily="2" charset="0"/>
                <a:ea typeface="Roboto Condensed" panose="02000000000000000000" pitchFamily="2" charset="0"/>
              </a:rPr>
              <a:t>Implement a vaccine requirement policy, depending upon the level of risk of workplace transmission </a:t>
            </a:r>
          </a:p>
          <a:p>
            <a:r>
              <a:rPr lang="en-US" sz="2000">
                <a:latin typeface="Roboto Condensed" panose="02000000000000000000" pitchFamily="2" charset="0"/>
                <a:ea typeface="Roboto Condensed" panose="02000000000000000000" pitchFamily="2" charset="0"/>
              </a:rPr>
              <a:t>Include regular boosters in vaccine requirement policies, and re-verify vaccination status when workers require booster shots in order to maintain full immunity</a:t>
            </a:r>
          </a:p>
          <a:p>
            <a:r>
              <a:rPr lang="en-US" sz="2000">
                <a:latin typeface="Roboto Condensed" panose="02000000000000000000" pitchFamily="2" charset="0"/>
                <a:ea typeface="Roboto Condensed" panose="02000000000000000000" pitchFamily="2" charset="0"/>
              </a:rPr>
              <a:t>Make sure workers are educated about the vaccine </a:t>
            </a:r>
          </a:p>
          <a:p>
            <a:r>
              <a:rPr lang="en-US" sz="2000">
                <a:latin typeface="Roboto Condensed" panose="02000000000000000000" pitchFamily="2" charset="0"/>
                <a:ea typeface="Roboto Condensed" panose="02000000000000000000" pitchFamily="2" charset="0"/>
              </a:rPr>
              <a:t>Make the vaccine easily accessible </a:t>
            </a:r>
          </a:p>
          <a:p>
            <a:r>
              <a:rPr lang="en-US" sz="2000">
                <a:latin typeface="Roboto Condensed" panose="02000000000000000000" pitchFamily="2" charset="0"/>
                <a:ea typeface="Roboto Condensed" panose="02000000000000000000" pitchFamily="2" charset="0"/>
              </a:rPr>
              <a:t>Implement frequent COVID-19 testing for unvaccinated workers and consider screening testing</a:t>
            </a:r>
          </a:p>
        </p:txBody>
      </p:sp>
    </p:spTree>
    <p:extLst>
      <p:ext uri="{BB962C8B-B14F-4D97-AF65-F5344CB8AC3E}">
        <p14:creationId xmlns:p14="http://schemas.microsoft.com/office/powerpoint/2010/main" val="479235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94624" y="277271"/>
            <a:ext cx="5693203" cy="4321705"/>
          </a:xfrm>
          <a:prstGeom prst="rect">
            <a:avLst/>
          </a:prstGeom>
        </p:spPr>
      </p:pic>
    </p:spTree>
    <p:extLst>
      <p:ext uri="{BB962C8B-B14F-4D97-AF65-F5344CB8AC3E}">
        <p14:creationId xmlns:p14="http://schemas.microsoft.com/office/powerpoint/2010/main" val="3069180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a:solidFill>
                  <a:srgbClr val="00843D"/>
                </a:solidFill>
                <a:latin typeface="Roboto" panose="02000000000000000000" pitchFamily="2" charset="0"/>
                <a:ea typeface="Roboto" panose="02000000000000000000" pitchFamily="2" charset="0"/>
              </a:rPr>
              <a:t>Who is required to be vaccinated?</a:t>
            </a:r>
          </a:p>
        </p:txBody>
      </p:sp>
      <p:graphicFrame>
        <p:nvGraphicFramePr>
          <p:cNvPr id="7" name="Content Placeholder 5"/>
          <p:cNvGraphicFramePr>
            <a:graphicFrameLocks noGrp="1"/>
          </p:cNvGraphicFramePr>
          <p:nvPr>
            <p:ph idx="1"/>
          </p:nvPr>
        </p:nvGraphicFramePr>
        <p:xfrm>
          <a:off x="628650" y="1370013"/>
          <a:ext cx="7886700" cy="3262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1843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rgbClr val="00843D"/>
                </a:solidFill>
                <a:latin typeface="Roboto" panose="02000000000000000000" pitchFamily="2" charset="0"/>
                <a:ea typeface="Roboto" panose="02000000000000000000" pitchFamily="2" charset="0"/>
              </a:rPr>
              <a:t>Expanding Operations</a:t>
            </a:r>
          </a:p>
        </p:txBody>
      </p:sp>
      <p:sp>
        <p:nvSpPr>
          <p:cNvPr id="3" name="Content Placeholder 2"/>
          <p:cNvSpPr>
            <a:spLocks noGrp="1"/>
          </p:cNvSpPr>
          <p:nvPr>
            <p:ph idx="1"/>
          </p:nvPr>
        </p:nvSpPr>
        <p:spPr/>
        <p:txBody>
          <a:bodyPr/>
          <a:lstStyle/>
          <a:p>
            <a:r>
              <a:rPr lang="en-US" sz="2400">
                <a:latin typeface="Roboto Condensed" panose="02000000000000000000" pitchFamily="2" charset="0"/>
                <a:ea typeface="Roboto Condensed" panose="02000000000000000000" pitchFamily="2" charset="0"/>
              </a:rPr>
              <a:t>Labor shortages further exacerbate challenges for expanding operations:</a:t>
            </a:r>
          </a:p>
          <a:p>
            <a:pPr lvl="1"/>
            <a:r>
              <a:rPr lang="en-US" sz="2000">
                <a:latin typeface="Roboto Condensed" panose="02000000000000000000" pitchFamily="2" charset="0"/>
                <a:ea typeface="Roboto Condensed" panose="02000000000000000000" pitchFamily="2" charset="0"/>
              </a:rPr>
              <a:t>Maintaining remote work arrangements helps retain workers</a:t>
            </a:r>
          </a:p>
          <a:p>
            <a:r>
              <a:rPr lang="en-US" sz="2300">
                <a:latin typeface="Roboto Condensed" panose="02000000000000000000" pitchFamily="2" charset="0"/>
                <a:ea typeface="Roboto Condensed" panose="02000000000000000000" pitchFamily="2" charset="0"/>
              </a:rPr>
              <a:t>Reducing business travel, physical workplaces, and expanding remote work are the emerging trends among medium to large sized employers</a:t>
            </a:r>
          </a:p>
        </p:txBody>
      </p:sp>
    </p:spTree>
    <p:extLst>
      <p:ext uri="{BB962C8B-B14F-4D97-AF65-F5344CB8AC3E}">
        <p14:creationId xmlns:p14="http://schemas.microsoft.com/office/powerpoint/2010/main" val="435977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a:solidFill>
                  <a:srgbClr val="00843D"/>
                </a:solidFill>
                <a:latin typeface="Roboto" panose="02000000000000000000" pitchFamily="2" charset="0"/>
                <a:ea typeface="Roboto" panose="02000000000000000000" pitchFamily="2" charset="0"/>
              </a:rPr>
              <a:t>Considerations for a Remote Workforce</a:t>
            </a:r>
          </a:p>
        </p:txBody>
      </p:sp>
      <p:sp>
        <p:nvSpPr>
          <p:cNvPr id="3" name="Content Placeholder 2"/>
          <p:cNvSpPr>
            <a:spLocks noGrp="1"/>
          </p:cNvSpPr>
          <p:nvPr>
            <p:ph idx="1"/>
          </p:nvPr>
        </p:nvSpPr>
        <p:spPr/>
        <p:txBody>
          <a:bodyPr/>
          <a:lstStyle/>
          <a:p>
            <a:r>
              <a:rPr lang="en-US" sz="2000">
                <a:latin typeface="Roboto Condensed" panose="02000000000000000000" pitchFamily="2" charset="0"/>
                <a:ea typeface="Roboto Condensed" panose="02000000000000000000" pitchFamily="2" charset="0"/>
              </a:rPr>
              <a:t>Combatting “Zoom fatigue”</a:t>
            </a:r>
          </a:p>
          <a:p>
            <a:pPr lvl="1"/>
            <a:r>
              <a:rPr lang="en-US" sz="1700">
                <a:latin typeface="Roboto Condensed" panose="02000000000000000000" pitchFamily="2" charset="0"/>
                <a:ea typeface="Roboto Condensed" panose="02000000000000000000" pitchFamily="2" charset="0"/>
              </a:rPr>
              <a:t>More frequent, brief interactions</a:t>
            </a:r>
          </a:p>
          <a:p>
            <a:pPr lvl="1"/>
            <a:r>
              <a:rPr lang="en-US" sz="1700">
                <a:latin typeface="Roboto Condensed" panose="02000000000000000000" pitchFamily="2" charset="0"/>
                <a:ea typeface="Roboto Condensed" panose="02000000000000000000" pitchFamily="2" charset="0"/>
              </a:rPr>
              <a:t>Have “cameras off” or phone meetings</a:t>
            </a:r>
          </a:p>
          <a:p>
            <a:pPr lvl="1"/>
            <a:r>
              <a:rPr lang="en-US" sz="1700">
                <a:latin typeface="Roboto Condensed" panose="02000000000000000000" pitchFamily="2" charset="0"/>
                <a:ea typeface="Roboto Condensed" panose="02000000000000000000" pitchFamily="2" charset="0"/>
              </a:rPr>
              <a:t>Reduce back-to-back meetings, and schedule breaks</a:t>
            </a:r>
          </a:p>
          <a:p>
            <a:r>
              <a:rPr lang="en-US" sz="2000">
                <a:latin typeface="Roboto Condensed" panose="02000000000000000000" pitchFamily="2" charset="0"/>
                <a:ea typeface="Roboto Condensed" panose="02000000000000000000" pitchFamily="2" charset="0"/>
              </a:rPr>
              <a:t>Facilitate team cohesion</a:t>
            </a:r>
          </a:p>
          <a:p>
            <a:pPr lvl="1"/>
            <a:r>
              <a:rPr lang="en-US">
                <a:latin typeface="Roboto Condensed" panose="02000000000000000000" pitchFamily="2" charset="0"/>
                <a:ea typeface="Roboto Condensed" panose="02000000000000000000" pitchFamily="2" charset="0"/>
              </a:rPr>
              <a:t>Empower teams to determine which collaborative work platforms work for them</a:t>
            </a:r>
          </a:p>
          <a:p>
            <a:pPr lvl="1"/>
            <a:r>
              <a:rPr lang="en-US">
                <a:latin typeface="Roboto Condensed" panose="02000000000000000000" pitchFamily="2" charset="0"/>
                <a:ea typeface="Roboto Condensed" panose="02000000000000000000" pitchFamily="2" charset="0"/>
              </a:rPr>
              <a:t>Remote onboarding mentorship</a:t>
            </a:r>
          </a:p>
          <a:p>
            <a:pPr lvl="1"/>
            <a:r>
              <a:rPr lang="en-US" sz="1700">
                <a:latin typeface="Roboto Condensed" panose="02000000000000000000" pitchFamily="2" charset="0"/>
                <a:ea typeface="Roboto Condensed" panose="02000000000000000000" pitchFamily="2" charset="0"/>
              </a:rPr>
              <a:t>Off site co-working space for in-person work or meetings when appropriate</a:t>
            </a:r>
          </a:p>
        </p:txBody>
      </p:sp>
    </p:spTree>
    <p:extLst>
      <p:ext uri="{BB962C8B-B14F-4D97-AF65-F5344CB8AC3E}">
        <p14:creationId xmlns:p14="http://schemas.microsoft.com/office/powerpoint/2010/main" val="169693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a:latin typeface="Roboto Condensed" panose="02000000000000000000" pitchFamily="2" charset="0"/>
                <a:ea typeface="Roboto Condensed" panose="02000000000000000000" pitchFamily="2" charset="0"/>
              </a:rPr>
              <a:t>Background &amp; Methodology</a:t>
            </a:r>
            <a:endParaRPr lang="en-US" sz="2000">
              <a:solidFill>
                <a:schemeClr val="bg1"/>
              </a:solidFill>
              <a:latin typeface="Roboto Condensed" panose="02000000000000000000" pitchFamily="2" charset="0"/>
              <a:ea typeface="Roboto Condensed" panose="02000000000000000000" pitchFamily="2" charset="0"/>
            </a:endParaRPr>
          </a:p>
        </p:txBody>
      </p:sp>
      <p:sp>
        <p:nvSpPr>
          <p:cNvPr id="33" name="Content Placeholder 5">
            <a:extLst>
              <a:ext uri="{FF2B5EF4-FFF2-40B4-BE49-F238E27FC236}">
                <a16:creationId xmlns:a16="http://schemas.microsoft.com/office/drawing/2014/main" id="{91F463B2-254A-4C86-A8A6-547C2BA27FCF}"/>
              </a:ext>
            </a:extLst>
          </p:cNvPr>
          <p:cNvSpPr>
            <a:spLocks noGrp="1"/>
          </p:cNvSpPr>
          <p:nvPr>
            <p:ph idx="1"/>
          </p:nvPr>
        </p:nvSpPr>
        <p:spPr>
          <a:xfrm>
            <a:off x="157878" y="904475"/>
            <a:ext cx="5582522" cy="3575183"/>
          </a:xfrm>
        </p:spPr>
        <p:txBody>
          <a:bodyPr/>
          <a:lstStyle/>
          <a:p>
            <a:pPr marL="0" indent="0">
              <a:buNone/>
            </a:pPr>
            <a:r>
              <a:rPr lang="en-US" sz="2000" b="1">
                <a:latin typeface="Roboto" panose="02000000000000000000"/>
                <a:ea typeface="Roboto" panose="02000000000000000000" pitchFamily="2" charset="0"/>
              </a:rPr>
              <a:t>Existing discussions and exploration</a:t>
            </a:r>
          </a:p>
          <a:p>
            <a:pPr lvl="1"/>
            <a:r>
              <a:rPr lang="en-US" sz="1600">
                <a:latin typeface="Roboto" panose="02000000000000000000"/>
                <a:ea typeface="Roboto" panose="02000000000000000000" pitchFamily="2" charset="0"/>
              </a:rPr>
              <a:t>Emerging topics/benchmarking</a:t>
            </a:r>
          </a:p>
          <a:p>
            <a:pPr lvl="1"/>
            <a:r>
              <a:rPr lang="en-US" sz="1600">
                <a:latin typeface="Roboto" panose="02000000000000000000"/>
                <a:ea typeface="Roboto" panose="02000000000000000000" pitchFamily="2" charset="0"/>
              </a:rPr>
              <a:t>Campbell Institute</a:t>
            </a:r>
          </a:p>
          <a:p>
            <a:pPr lvl="1"/>
            <a:r>
              <a:rPr lang="en-US" sz="1600">
                <a:latin typeface="Roboto" panose="02000000000000000000"/>
                <a:ea typeface="Roboto" panose="02000000000000000000" pitchFamily="2" charset="0"/>
              </a:rPr>
              <a:t>Work to Zero</a:t>
            </a:r>
          </a:p>
          <a:p>
            <a:pPr marL="0" indent="0">
              <a:buNone/>
            </a:pPr>
            <a:r>
              <a:rPr lang="en-US" sz="2000" b="1">
                <a:latin typeface="Roboto" panose="02000000000000000000"/>
                <a:ea typeface="Roboto" panose="02000000000000000000" pitchFamily="2" charset="0"/>
              </a:rPr>
              <a:t>Acceleration due to COVID-19</a:t>
            </a:r>
          </a:p>
          <a:p>
            <a:pPr lvl="1"/>
            <a:r>
              <a:rPr lang="en-US" sz="1600">
                <a:latin typeface="Roboto" panose="02000000000000000000"/>
                <a:ea typeface="Roboto" panose="02000000000000000000" pitchFamily="2" charset="0"/>
              </a:rPr>
              <a:t>Reflections on change management</a:t>
            </a:r>
          </a:p>
          <a:p>
            <a:pPr lvl="1"/>
            <a:r>
              <a:rPr lang="en-US" sz="1600">
                <a:latin typeface="Roboto" panose="02000000000000000000"/>
                <a:ea typeface="Roboto" panose="02000000000000000000" pitchFamily="2" charset="0"/>
              </a:rPr>
              <a:t>Need to understand future state</a:t>
            </a:r>
          </a:p>
          <a:p>
            <a:pPr lvl="1"/>
            <a:r>
              <a:rPr lang="en-US" sz="1600">
                <a:latin typeface="Roboto" panose="02000000000000000000"/>
                <a:ea typeface="Roboto" panose="02000000000000000000" pitchFamily="2" charset="0"/>
              </a:rPr>
              <a:t>Capturing lessons learned</a:t>
            </a:r>
          </a:p>
          <a:p>
            <a:pPr marL="0" indent="0">
              <a:buNone/>
            </a:pPr>
            <a:r>
              <a:rPr lang="en-US" sz="2000" b="1">
                <a:latin typeface="Roboto" panose="02000000000000000000"/>
                <a:ea typeface="Roboto" panose="02000000000000000000" pitchFamily="2" charset="0"/>
              </a:rPr>
              <a:t>Mixed-Method Approach</a:t>
            </a:r>
          </a:p>
          <a:p>
            <a:pPr lvl="1"/>
            <a:r>
              <a:rPr lang="en-US" sz="1600">
                <a:latin typeface="Roboto" panose="02000000000000000000"/>
                <a:ea typeface="Roboto" panose="02000000000000000000" pitchFamily="2" charset="0"/>
              </a:rPr>
              <a:t>Multiple surveys across since summer/fall 2020</a:t>
            </a:r>
          </a:p>
          <a:p>
            <a:pPr lvl="1"/>
            <a:r>
              <a:rPr lang="en-US" sz="1600">
                <a:latin typeface="Roboto" panose="02000000000000000000"/>
                <a:ea typeface="Roboto" panose="02000000000000000000" pitchFamily="2" charset="0"/>
              </a:rPr>
              <a:t>Dozens of benchmarking sessions</a:t>
            </a:r>
          </a:p>
          <a:p>
            <a:pPr lvl="1"/>
            <a:r>
              <a:rPr lang="en-US" sz="1600">
                <a:latin typeface="Roboto" panose="02000000000000000000"/>
                <a:ea typeface="Roboto" panose="02000000000000000000" pitchFamily="2" charset="0"/>
              </a:rPr>
              <a:t>Hundreds of conversations</a:t>
            </a:r>
          </a:p>
          <a:p>
            <a:endParaRPr lang="en-US" sz="2000">
              <a:latin typeface="Roboto" panose="02000000000000000000"/>
            </a:endParaRPr>
          </a:p>
          <a:p>
            <a:endParaRPr lang="en-US" sz="2000">
              <a:latin typeface="Roboto" panose="02000000000000000000"/>
              <a:ea typeface="Roboto" panose="02000000000000000000" pitchFamily="2" charset="0"/>
            </a:endParaRPr>
          </a:p>
        </p:txBody>
      </p:sp>
      <p:pic>
        <p:nvPicPr>
          <p:cNvPr id="1028" name="Picture 4" descr="Free Photo | Context word on wooden background">
            <a:extLst>
              <a:ext uri="{FF2B5EF4-FFF2-40B4-BE49-F238E27FC236}">
                <a16:creationId xmlns:a16="http://schemas.microsoft.com/office/drawing/2014/main" id="{0C4E49A5-D18C-4AF8-A482-0E2EA61702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939" t="33536" r="17716" b="32531"/>
          <a:stretch/>
        </p:blipFill>
        <p:spPr bwMode="auto">
          <a:xfrm>
            <a:off x="4949156" y="1797225"/>
            <a:ext cx="3748654" cy="178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6995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a:solidFill>
                  <a:srgbClr val="00843D"/>
                </a:solidFill>
                <a:latin typeface="Roboto" panose="02000000000000000000" pitchFamily="2" charset="0"/>
                <a:ea typeface="Roboto" panose="02000000000000000000" pitchFamily="2" charset="0"/>
              </a:rPr>
              <a:t>Considerations for a Remote Workforce</a:t>
            </a:r>
          </a:p>
        </p:txBody>
      </p:sp>
      <p:sp>
        <p:nvSpPr>
          <p:cNvPr id="3" name="Content Placeholder 2"/>
          <p:cNvSpPr>
            <a:spLocks noGrp="1"/>
          </p:cNvSpPr>
          <p:nvPr>
            <p:ph idx="1"/>
          </p:nvPr>
        </p:nvSpPr>
        <p:spPr/>
        <p:txBody>
          <a:bodyPr/>
          <a:lstStyle/>
          <a:p>
            <a:r>
              <a:rPr lang="en-US" sz="2000">
                <a:latin typeface="Roboto Condensed" panose="02000000000000000000" pitchFamily="2" charset="0"/>
                <a:ea typeface="Roboto Condensed" panose="02000000000000000000" pitchFamily="2" charset="0"/>
              </a:rPr>
              <a:t>Promote health and wellbeing</a:t>
            </a:r>
          </a:p>
          <a:p>
            <a:pPr lvl="1"/>
            <a:r>
              <a:rPr lang="en-US" sz="1700">
                <a:latin typeface="Roboto Condensed" panose="02000000000000000000" pitchFamily="2" charset="0"/>
                <a:ea typeface="Roboto Condensed" panose="02000000000000000000" pitchFamily="2" charset="0"/>
              </a:rPr>
              <a:t>Ergonomic training, and assessments of home offices</a:t>
            </a:r>
          </a:p>
          <a:p>
            <a:pPr lvl="1"/>
            <a:r>
              <a:rPr lang="en-US" sz="1700">
                <a:latin typeface="Roboto Condensed" panose="02000000000000000000" pitchFamily="2" charset="0"/>
                <a:ea typeface="Roboto Condensed" panose="02000000000000000000" pitchFamily="2" charset="0"/>
              </a:rPr>
              <a:t>Promote work-life balance</a:t>
            </a:r>
          </a:p>
          <a:p>
            <a:pPr lvl="1"/>
            <a:r>
              <a:rPr lang="en-US" sz="1700">
                <a:latin typeface="Roboto Condensed" panose="02000000000000000000" pitchFamily="2" charset="0"/>
                <a:ea typeface="Roboto Condensed" panose="02000000000000000000" pitchFamily="2" charset="0"/>
              </a:rPr>
              <a:t>Provide EAP resources</a:t>
            </a:r>
          </a:p>
        </p:txBody>
      </p:sp>
    </p:spTree>
    <p:extLst>
      <p:ext uri="{BB962C8B-B14F-4D97-AF65-F5344CB8AC3E}">
        <p14:creationId xmlns:p14="http://schemas.microsoft.com/office/powerpoint/2010/main" val="3432463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rgbClr val="00843D"/>
                </a:solidFill>
                <a:latin typeface="Roboto" panose="02000000000000000000" pitchFamily="2" charset="0"/>
                <a:ea typeface="Roboto" panose="02000000000000000000" pitchFamily="2" charset="0"/>
              </a:rPr>
              <a:t>Future Crisis Resilience</a:t>
            </a:r>
          </a:p>
        </p:txBody>
      </p:sp>
      <p:sp>
        <p:nvSpPr>
          <p:cNvPr id="3" name="Content Placeholder 2"/>
          <p:cNvSpPr>
            <a:spLocks noGrp="1"/>
          </p:cNvSpPr>
          <p:nvPr>
            <p:ph idx="1"/>
          </p:nvPr>
        </p:nvSpPr>
        <p:spPr/>
        <p:txBody>
          <a:bodyPr/>
          <a:lstStyle/>
          <a:p>
            <a:pPr>
              <a:spcAft>
                <a:spcPts val="800"/>
              </a:spcAft>
            </a:pPr>
            <a:r>
              <a:rPr lang="en-US" sz="2400">
                <a:latin typeface="Roboto Condensed" panose="02000000000000000000" pitchFamily="2" charset="0"/>
                <a:ea typeface="Roboto Condensed" panose="02000000000000000000" pitchFamily="2" charset="0"/>
              </a:rPr>
              <a:t>Form a permanent crisis response team:</a:t>
            </a:r>
          </a:p>
          <a:p>
            <a:pPr lvl="1">
              <a:spcAft>
                <a:spcPts val="800"/>
              </a:spcAft>
            </a:pPr>
            <a:r>
              <a:rPr lang="en-US">
                <a:latin typeface="Roboto Condensed" panose="02000000000000000000" pitchFamily="2" charset="0"/>
                <a:ea typeface="Roboto Condensed" panose="02000000000000000000" pitchFamily="2" charset="0"/>
              </a:rPr>
              <a:t>Monitor emerging threats and potential impacts to business operations </a:t>
            </a:r>
          </a:p>
          <a:p>
            <a:pPr lvl="1">
              <a:spcAft>
                <a:spcPts val="800"/>
              </a:spcAft>
            </a:pPr>
            <a:r>
              <a:rPr lang="en-US">
                <a:latin typeface="Roboto Condensed" panose="02000000000000000000" pitchFamily="2" charset="0"/>
                <a:ea typeface="Roboto Condensed" panose="02000000000000000000" pitchFamily="2" charset="0"/>
              </a:rPr>
              <a:t>Consider how long-term threats, such as climate change, will affect safety and business operations</a:t>
            </a:r>
          </a:p>
          <a:p>
            <a:pPr lvl="1">
              <a:spcAft>
                <a:spcPts val="800"/>
              </a:spcAft>
            </a:pPr>
            <a:r>
              <a:rPr lang="en-US">
                <a:latin typeface="Roboto Condensed" panose="02000000000000000000" pitchFamily="2" charset="0"/>
                <a:ea typeface="Roboto Condensed" panose="02000000000000000000" pitchFamily="2" charset="0"/>
              </a:rPr>
              <a:t>Empowered to bring recommendations for immediate or long-term actions to senior leaders without hesitation or apprehension </a:t>
            </a:r>
          </a:p>
        </p:txBody>
      </p:sp>
    </p:spTree>
    <p:extLst>
      <p:ext uri="{BB962C8B-B14F-4D97-AF65-F5344CB8AC3E}">
        <p14:creationId xmlns:p14="http://schemas.microsoft.com/office/powerpoint/2010/main" val="2857701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C3AFA36-855A-514B-A656-0F3654262B10}"/>
              </a:ext>
            </a:extLst>
          </p:cNvPr>
          <p:cNvSpPr>
            <a:spLocks noGrp="1"/>
          </p:cNvSpPr>
          <p:nvPr>
            <p:ph idx="10"/>
          </p:nvPr>
        </p:nvSpPr>
        <p:spPr>
          <a:xfrm>
            <a:off x="5278245" y="1896829"/>
            <a:ext cx="3769112" cy="1349842"/>
          </a:xfrm>
        </p:spPr>
        <p:txBody>
          <a:bodyPr/>
          <a:lstStyle/>
          <a:p>
            <a:pPr marL="0" indent="0" algn="ctr">
              <a:buNone/>
            </a:pPr>
            <a:r>
              <a:rPr lang="en-US" sz="4400" b="1">
                <a:solidFill>
                  <a:schemeClr val="accent3"/>
                </a:solidFill>
                <a:latin typeface="Roboto Condensed" panose="02000000000000000000" pitchFamily="2" charset="0"/>
                <a:ea typeface="Roboto Condensed" panose="02000000000000000000" pitchFamily="2" charset="0"/>
              </a:rPr>
              <a:t>Questions </a:t>
            </a:r>
            <a:br>
              <a:rPr lang="en-US" sz="4400" b="1">
                <a:solidFill>
                  <a:schemeClr val="accent3"/>
                </a:solidFill>
                <a:latin typeface="Roboto Condensed" panose="02000000000000000000" pitchFamily="2" charset="0"/>
                <a:ea typeface="Roboto Condensed" panose="02000000000000000000" pitchFamily="2" charset="0"/>
              </a:rPr>
            </a:br>
            <a:r>
              <a:rPr lang="en-US" sz="4400" b="1">
                <a:solidFill>
                  <a:schemeClr val="accent3"/>
                </a:solidFill>
                <a:latin typeface="Roboto Condensed" panose="02000000000000000000" pitchFamily="2" charset="0"/>
                <a:ea typeface="Roboto Condensed" panose="02000000000000000000" pitchFamily="2" charset="0"/>
              </a:rPr>
              <a:t>&amp; Answers</a:t>
            </a:r>
          </a:p>
        </p:txBody>
      </p:sp>
      <p:pic>
        <p:nvPicPr>
          <p:cNvPr id="10242" name="Picture 2" descr="Donate to the SAFER Initiative">
            <a:extLst>
              <a:ext uri="{FF2B5EF4-FFF2-40B4-BE49-F238E27FC236}">
                <a16:creationId xmlns:a16="http://schemas.microsoft.com/office/drawing/2014/main" id="{EF6A44E7-1022-4175-B4C6-28291EEDD2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67" r="16667"/>
          <a:stretch/>
        </p:blipFill>
        <p:spPr bwMode="auto">
          <a:xfrm>
            <a:off x="873116" y="1283228"/>
            <a:ext cx="2681529" cy="268152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036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181F0BB-4FF4-7B4B-B35B-817D68AA32C4}"/>
              </a:ext>
            </a:extLst>
          </p:cNvPr>
          <p:cNvSpPr>
            <a:spLocks noGrp="1"/>
          </p:cNvSpPr>
          <p:nvPr>
            <p:ph type="title"/>
          </p:nvPr>
        </p:nvSpPr>
        <p:spPr>
          <a:xfrm>
            <a:off x="628649" y="1501171"/>
            <a:ext cx="7945507" cy="1609891"/>
          </a:xfrm>
        </p:spPr>
        <p:txBody>
          <a:bodyPr>
            <a:normAutofit fontScale="90000"/>
          </a:bodyPr>
          <a:lstStyle/>
          <a:p>
            <a:pPr algn="ctr"/>
            <a:r>
              <a:rPr lang="en-US" sz="4800">
                <a:latin typeface="Roboto Condensed" panose="02000000000000000000" pitchFamily="2" charset="0"/>
                <a:ea typeface="Roboto Condensed" panose="02000000000000000000" pitchFamily="2" charset="0"/>
              </a:rPr>
              <a:t>Thank you!</a:t>
            </a:r>
            <a:br>
              <a:rPr lang="en-US" sz="4800">
                <a:latin typeface="Roboto Condensed" panose="02000000000000000000" pitchFamily="2" charset="0"/>
                <a:ea typeface="Roboto Condensed" panose="02000000000000000000" pitchFamily="2" charset="0"/>
              </a:rPr>
            </a:br>
            <a:br>
              <a:rPr lang="en-US" sz="4800" b="0">
                <a:latin typeface="Roboto Condensed" panose="02000000000000000000" pitchFamily="2" charset="0"/>
                <a:ea typeface="Roboto Condensed" panose="02000000000000000000" pitchFamily="2" charset="0"/>
              </a:rPr>
            </a:br>
            <a:r>
              <a:rPr lang="en-US" b="0">
                <a:latin typeface="Roboto Condensed" panose="02000000000000000000" pitchFamily="2" charset="0"/>
                <a:ea typeface="Roboto Condensed" panose="02000000000000000000" pitchFamily="2" charset="0"/>
              </a:rPr>
              <a:t>john.dony@nsc.org</a:t>
            </a:r>
            <a:br>
              <a:rPr lang="en-US" b="0">
                <a:latin typeface="Roboto Condensed" panose="02000000000000000000" pitchFamily="2" charset="0"/>
                <a:ea typeface="Roboto Condensed" panose="02000000000000000000" pitchFamily="2" charset="0"/>
              </a:rPr>
            </a:br>
            <a:r>
              <a:rPr lang="en-US">
                <a:latin typeface="Roboto Condensed" panose="02000000000000000000" pitchFamily="2" charset="0"/>
                <a:ea typeface="Roboto Condensed" panose="02000000000000000000" pitchFamily="2" charset="0"/>
              </a:rPr>
              <a:t>nsc.org</a:t>
            </a:r>
            <a:endParaRPr lang="en-US" sz="480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15504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Rounded Corners 78">
            <a:extLst>
              <a:ext uri="{FF2B5EF4-FFF2-40B4-BE49-F238E27FC236}">
                <a16:creationId xmlns:a16="http://schemas.microsoft.com/office/drawing/2014/main" id="{99A31B77-93E0-4CE3-B406-4C613669A6A3}"/>
              </a:ext>
            </a:extLst>
          </p:cNvPr>
          <p:cNvSpPr/>
          <p:nvPr/>
        </p:nvSpPr>
        <p:spPr>
          <a:xfrm>
            <a:off x="6438550" y="705857"/>
            <a:ext cx="2390864" cy="2239071"/>
          </a:xfrm>
          <a:prstGeom prst="roundRect">
            <a:avLst/>
          </a:prstGeom>
          <a:solidFill>
            <a:srgbClr val="006BAB"/>
          </a:solidFill>
          <a:ln>
            <a:solidFill>
              <a:srgbClr val="006BA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Work </a:t>
            </a:r>
            <a:br>
              <a:rPr kumimoji="0" lang="en-US" sz="1500" b="1"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br>
            <a:r>
              <a:rPr kumimoji="0" lang="en-US" sz="1500" b="1"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Enablers</a:t>
            </a:r>
          </a:p>
        </p:txBody>
      </p:sp>
      <p:sp>
        <p:nvSpPr>
          <p:cNvPr id="78" name="Rectangle: Rounded Corners 77">
            <a:extLst>
              <a:ext uri="{FF2B5EF4-FFF2-40B4-BE49-F238E27FC236}">
                <a16:creationId xmlns:a16="http://schemas.microsoft.com/office/drawing/2014/main" id="{59B4CF15-2B32-463F-9A82-CAEAF2C16B5C}"/>
              </a:ext>
            </a:extLst>
          </p:cNvPr>
          <p:cNvSpPr/>
          <p:nvPr/>
        </p:nvSpPr>
        <p:spPr>
          <a:xfrm>
            <a:off x="3378145" y="705857"/>
            <a:ext cx="2390864" cy="2239071"/>
          </a:xfrm>
          <a:prstGeom prst="roundRect">
            <a:avLst/>
          </a:prstGeom>
          <a:solidFill>
            <a:srgbClr val="006BAB"/>
          </a:solidFill>
          <a:ln>
            <a:solidFill>
              <a:srgbClr val="006BA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Worker</a:t>
            </a:r>
            <a:br>
              <a:rPr kumimoji="0" lang="en-US" sz="1500" b="1"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br>
            <a:r>
              <a:rPr kumimoji="0" lang="en-US" sz="1500" b="1"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Expectations</a:t>
            </a:r>
          </a:p>
        </p:txBody>
      </p:sp>
      <p:sp>
        <p:nvSpPr>
          <p:cNvPr id="4" name="Rectangle: Rounded Corners 3">
            <a:extLst>
              <a:ext uri="{FF2B5EF4-FFF2-40B4-BE49-F238E27FC236}">
                <a16:creationId xmlns:a16="http://schemas.microsoft.com/office/drawing/2014/main" id="{9CBBAFC5-2FB3-4C3B-A01A-E76286BD6CCB}"/>
              </a:ext>
            </a:extLst>
          </p:cNvPr>
          <p:cNvSpPr/>
          <p:nvPr/>
        </p:nvSpPr>
        <p:spPr>
          <a:xfrm>
            <a:off x="314587" y="705857"/>
            <a:ext cx="2390864" cy="2239070"/>
          </a:xfrm>
          <a:prstGeom prst="roundRect">
            <a:avLst/>
          </a:prstGeom>
          <a:solidFill>
            <a:srgbClr val="006BAB"/>
          </a:solidFill>
          <a:ln>
            <a:solidFill>
              <a:srgbClr val="006BA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Work </a:t>
            </a:r>
            <a:br>
              <a:rPr kumimoji="0" lang="en-US" sz="1500" b="1"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br>
            <a:r>
              <a:rPr kumimoji="0" lang="en-US" sz="1500" b="1"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Modalities</a:t>
            </a:r>
          </a:p>
        </p:txBody>
      </p:sp>
      <p:sp>
        <p:nvSpPr>
          <p:cNvPr id="8" name="Rectangle: Rounded Corners 7">
            <a:extLst>
              <a:ext uri="{FF2B5EF4-FFF2-40B4-BE49-F238E27FC236}">
                <a16:creationId xmlns:a16="http://schemas.microsoft.com/office/drawing/2014/main" id="{5B0AAF24-5A1D-4CD7-8477-637D87C0E53C}"/>
              </a:ext>
            </a:extLst>
          </p:cNvPr>
          <p:cNvSpPr/>
          <p:nvPr/>
        </p:nvSpPr>
        <p:spPr>
          <a:xfrm>
            <a:off x="413168" y="1328864"/>
            <a:ext cx="1050720" cy="616591"/>
          </a:xfrm>
          <a:prstGeom prst="roundRect">
            <a:avLst/>
          </a:prstGeom>
          <a:solidFill>
            <a:srgbClr val="00843D"/>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Remote Work</a:t>
            </a:r>
          </a:p>
        </p:txBody>
      </p:sp>
      <p:sp>
        <p:nvSpPr>
          <p:cNvPr id="14" name="Rectangle: Rounded Corners 13">
            <a:extLst>
              <a:ext uri="{FF2B5EF4-FFF2-40B4-BE49-F238E27FC236}">
                <a16:creationId xmlns:a16="http://schemas.microsoft.com/office/drawing/2014/main" id="{20657894-0F86-4156-92ED-BAF7E755CF37}"/>
              </a:ext>
            </a:extLst>
          </p:cNvPr>
          <p:cNvSpPr/>
          <p:nvPr/>
        </p:nvSpPr>
        <p:spPr>
          <a:xfrm>
            <a:off x="1553282" y="1328864"/>
            <a:ext cx="1050720" cy="616591"/>
          </a:xfrm>
          <a:prstGeom prst="roundRect">
            <a:avLst/>
          </a:prstGeom>
          <a:solidFill>
            <a:srgbClr val="00843D"/>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Flex Schedules</a:t>
            </a:r>
          </a:p>
        </p:txBody>
      </p:sp>
      <p:sp>
        <p:nvSpPr>
          <p:cNvPr id="16" name="Rectangle: Rounded Corners 15">
            <a:extLst>
              <a:ext uri="{FF2B5EF4-FFF2-40B4-BE49-F238E27FC236}">
                <a16:creationId xmlns:a16="http://schemas.microsoft.com/office/drawing/2014/main" id="{D068A6D9-755C-4DDB-A216-A033B907E771}"/>
              </a:ext>
            </a:extLst>
          </p:cNvPr>
          <p:cNvSpPr/>
          <p:nvPr/>
        </p:nvSpPr>
        <p:spPr>
          <a:xfrm>
            <a:off x="3465166" y="1328864"/>
            <a:ext cx="1050720" cy="616591"/>
          </a:xfrm>
          <a:prstGeom prst="roundRect">
            <a:avLst/>
          </a:prstGeom>
          <a:solidFill>
            <a:srgbClr val="00843D"/>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Consistent Comms</a:t>
            </a:r>
          </a:p>
        </p:txBody>
      </p:sp>
      <p:sp>
        <p:nvSpPr>
          <p:cNvPr id="17" name="Rectangle: Rounded Corners 16">
            <a:extLst>
              <a:ext uri="{FF2B5EF4-FFF2-40B4-BE49-F238E27FC236}">
                <a16:creationId xmlns:a16="http://schemas.microsoft.com/office/drawing/2014/main" id="{5EF4D8F0-8403-4ABE-90B6-307013AAED9A}"/>
              </a:ext>
            </a:extLst>
          </p:cNvPr>
          <p:cNvSpPr/>
          <p:nvPr/>
        </p:nvSpPr>
        <p:spPr>
          <a:xfrm>
            <a:off x="4641210" y="1328863"/>
            <a:ext cx="1050720" cy="616592"/>
          </a:xfrm>
          <a:prstGeom prst="roundRect">
            <a:avLst/>
          </a:prstGeom>
          <a:solidFill>
            <a:srgbClr val="00843D"/>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Stress/</a:t>
            </a:r>
            <a:br>
              <a:rPr kumimoji="0" lang="en-US" sz="135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br>
            <a:r>
              <a:rPr kumimoji="0" lang="en-US" sz="135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Mental Health</a:t>
            </a:r>
          </a:p>
        </p:txBody>
      </p:sp>
      <p:sp>
        <p:nvSpPr>
          <p:cNvPr id="18" name="Rectangle: Rounded Corners 17">
            <a:extLst>
              <a:ext uri="{FF2B5EF4-FFF2-40B4-BE49-F238E27FC236}">
                <a16:creationId xmlns:a16="http://schemas.microsoft.com/office/drawing/2014/main" id="{47711B1B-C52D-484B-ACA4-523BEC0004CB}"/>
              </a:ext>
            </a:extLst>
          </p:cNvPr>
          <p:cNvSpPr/>
          <p:nvPr/>
        </p:nvSpPr>
        <p:spPr>
          <a:xfrm>
            <a:off x="410537" y="2016507"/>
            <a:ext cx="1050720" cy="616591"/>
          </a:xfrm>
          <a:prstGeom prst="roundRect">
            <a:avLst/>
          </a:prstGeom>
          <a:solidFill>
            <a:srgbClr val="00843D"/>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Reduced Occupancy</a:t>
            </a:r>
          </a:p>
        </p:txBody>
      </p:sp>
      <p:sp>
        <p:nvSpPr>
          <p:cNvPr id="19" name="Rectangle: Rounded Corners 18">
            <a:extLst>
              <a:ext uri="{FF2B5EF4-FFF2-40B4-BE49-F238E27FC236}">
                <a16:creationId xmlns:a16="http://schemas.microsoft.com/office/drawing/2014/main" id="{4EC75954-E74A-43E3-9DA6-095ED9430E89}"/>
              </a:ext>
            </a:extLst>
          </p:cNvPr>
          <p:cNvSpPr/>
          <p:nvPr/>
        </p:nvSpPr>
        <p:spPr>
          <a:xfrm>
            <a:off x="3452071" y="2011789"/>
            <a:ext cx="1050720" cy="616591"/>
          </a:xfrm>
          <a:prstGeom prst="roundRect">
            <a:avLst/>
          </a:prstGeom>
          <a:solidFill>
            <a:srgbClr val="00843D"/>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Benefits &amp; Access</a:t>
            </a:r>
          </a:p>
        </p:txBody>
      </p:sp>
      <p:sp>
        <p:nvSpPr>
          <p:cNvPr id="20" name="Rectangle: Rounded Corners 19">
            <a:extLst>
              <a:ext uri="{FF2B5EF4-FFF2-40B4-BE49-F238E27FC236}">
                <a16:creationId xmlns:a16="http://schemas.microsoft.com/office/drawing/2014/main" id="{01296D6D-E978-403D-90AC-9BD9CE661582}"/>
              </a:ext>
            </a:extLst>
          </p:cNvPr>
          <p:cNvSpPr/>
          <p:nvPr/>
        </p:nvSpPr>
        <p:spPr>
          <a:xfrm>
            <a:off x="4635435" y="2021227"/>
            <a:ext cx="1050720" cy="616591"/>
          </a:xfrm>
          <a:prstGeom prst="roundRect">
            <a:avLst/>
          </a:prstGeom>
          <a:solidFill>
            <a:srgbClr val="00843D"/>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Visible Actions</a:t>
            </a:r>
          </a:p>
        </p:txBody>
      </p:sp>
      <p:sp>
        <p:nvSpPr>
          <p:cNvPr id="21" name="Rectangle: Rounded Corners 20">
            <a:extLst>
              <a:ext uri="{FF2B5EF4-FFF2-40B4-BE49-F238E27FC236}">
                <a16:creationId xmlns:a16="http://schemas.microsoft.com/office/drawing/2014/main" id="{35E1DAEE-F913-410A-A886-3ABB2B84E3DD}"/>
              </a:ext>
            </a:extLst>
          </p:cNvPr>
          <p:cNvSpPr/>
          <p:nvPr/>
        </p:nvSpPr>
        <p:spPr>
          <a:xfrm>
            <a:off x="1551967" y="2021227"/>
            <a:ext cx="1050720" cy="616591"/>
          </a:xfrm>
          <a:prstGeom prst="roundRect">
            <a:avLst/>
          </a:prstGeom>
          <a:solidFill>
            <a:srgbClr val="00843D"/>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Travel &amp; External Engagement</a:t>
            </a:r>
          </a:p>
        </p:txBody>
      </p:sp>
      <p:sp>
        <p:nvSpPr>
          <p:cNvPr id="22" name="Rectangle: Rounded Corners 21">
            <a:extLst>
              <a:ext uri="{FF2B5EF4-FFF2-40B4-BE49-F238E27FC236}">
                <a16:creationId xmlns:a16="http://schemas.microsoft.com/office/drawing/2014/main" id="{0C1757BC-0599-41F1-B17F-3B604E346E9E}"/>
              </a:ext>
            </a:extLst>
          </p:cNvPr>
          <p:cNvSpPr/>
          <p:nvPr/>
        </p:nvSpPr>
        <p:spPr>
          <a:xfrm>
            <a:off x="6539999" y="1328864"/>
            <a:ext cx="1050720" cy="616591"/>
          </a:xfrm>
          <a:prstGeom prst="roundRect">
            <a:avLst/>
          </a:prstGeom>
          <a:solidFill>
            <a:srgbClr val="00843D"/>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Safety &amp; Health</a:t>
            </a:r>
          </a:p>
        </p:txBody>
      </p:sp>
      <p:sp>
        <p:nvSpPr>
          <p:cNvPr id="23" name="Rectangle: Rounded Corners 22">
            <a:extLst>
              <a:ext uri="{FF2B5EF4-FFF2-40B4-BE49-F238E27FC236}">
                <a16:creationId xmlns:a16="http://schemas.microsoft.com/office/drawing/2014/main" id="{95F60295-2E16-465A-BAFC-F85BE0F07B7E}"/>
              </a:ext>
            </a:extLst>
          </p:cNvPr>
          <p:cNvSpPr/>
          <p:nvPr/>
        </p:nvSpPr>
        <p:spPr>
          <a:xfrm>
            <a:off x="7680113" y="1328863"/>
            <a:ext cx="1050720" cy="616592"/>
          </a:xfrm>
          <a:prstGeom prst="roundRect">
            <a:avLst/>
          </a:prstGeom>
          <a:solidFill>
            <a:srgbClr val="00843D"/>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Cross-functional Teams</a:t>
            </a:r>
          </a:p>
        </p:txBody>
      </p:sp>
      <p:sp>
        <p:nvSpPr>
          <p:cNvPr id="24" name="Rectangle: Rounded Corners 23">
            <a:extLst>
              <a:ext uri="{FF2B5EF4-FFF2-40B4-BE49-F238E27FC236}">
                <a16:creationId xmlns:a16="http://schemas.microsoft.com/office/drawing/2014/main" id="{04F314A7-2071-4B1B-80C1-28CA27A1D124}"/>
              </a:ext>
            </a:extLst>
          </p:cNvPr>
          <p:cNvSpPr/>
          <p:nvPr/>
        </p:nvSpPr>
        <p:spPr>
          <a:xfrm>
            <a:off x="6539999" y="2041678"/>
            <a:ext cx="1050720" cy="616591"/>
          </a:xfrm>
          <a:prstGeom prst="roundRect">
            <a:avLst/>
          </a:prstGeom>
          <a:solidFill>
            <a:srgbClr val="00843D"/>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Mobile &amp; Video Technology</a:t>
            </a:r>
          </a:p>
        </p:txBody>
      </p:sp>
      <p:sp>
        <p:nvSpPr>
          <p:cNvPr id="25" name="Rectangle: Rounded Corners 24">
            <a:extLst>
              <a:ext uri="{FF2B5EF4-FFF2-40B4-BE49-F238E27FC236}">
                <a16:creationId xmlns:a16="http://schemas.microsoft.com/office/drawing/2014/main" id="{5045D1F4-28A1-49BD-9F50-79D7B99888FA}"/>
              </a:ext>
            </a:extLst>
          </p:cNvPr>
          <p:cNvSpPr/>
          <p:nvPr/>
        </p:nvSpPr>
        <p:spPr>
          <a:xfrm>
            <a:off x="7680113" y="2049546"/>
            <a:ext cx="1050720" cy="616591"/>
          </a:xfrm>
          <a:prstGeom prst="roundRect">
            <a:avLst/>
          </a:prstGeom>
          <a:solidFill>
            <a:srgbClr val="00843D"/>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Automation, Wearables &amp; More</a:t>
            </a:r>
          </a:p>
        </p:txBody>
      </p:sp>
      <p:sp>
        <p:nvSpPr>
          <p:cNvPr id="26" name="Rectangle: Rounded Corners 25">
            <a:extLst>
              <a:ext uri="{FF2B5EF4-FFF2-40B4-BE49-F238E27FC236}">
                <a16:creationId xmlns:a16="http://schemas.microsoft.com/office/drawing/2014/main" id="{BA99FFB1-F922-4501-8890-19255B5A2C60}"/>
              </a:ext>
            </a:extLst>
          </p:cNvPr>
          <p:cNvSpPr/>
          <p:nvPr/>
        </p:nvSpPr>
        <p:spPr>
          <a:xfrm>
            <a:off x="213920" y="3454168"/>
            <a:ext cx="8739231" cy="1486955"/>
          </a:xfrm>
          <a:prstGeom prst="roundRect">
            <a:avLst/>
          </a:prstGeom>
          <a:solidFill>
            <a:srgbClr val="006BAB"/>
          </a:solidFill>
          <a:ln>
            <a:solidFill>
              <a:srgbClr val="006BA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Eight Trends for The Future World of Work</a:t>
            </a:r>
          </a:p>
        </p:txBody>
      </p:sp>
      <p:sp>
        <p:nvSpPr>
          <p:cNvPr id="80" name="Arrow: Down 79">
            <a:extLst>
              <a:ext uri="{FF2B5EF4-FFF2-40B4-BE49-F238E27FC236}">
                <a16:creationId xmlns:a16="http://schemas.microsoft.com/office/drawing/2014/main" id="{11F9687E-3C6A-403A-86EC-172517707794}"/>
              </a:ext>
            </a:extLst>
          </p:cNvPr>
          <p:cNvSpPr/>
          <p:nvPr/>
        </p:nvSpPr>
        <p:spPr>
          <a:xfrm>
            <a:off x="1277224" y="2944927"/>
            <a:ext cx="446714" cy="509241"/>
          </a:xfrm>
          <a:prstGeom prst="downArrow">
            <a:avLst/>
          </a:prstGeom>
          <a:solidFill>
            <a:srgbClr val="006BAB"/>
          </a:solidFill>
          <a:ln>
            <a:solidFill>
              <a:srgbClr val="00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endParaRPr>
          </a:p>
        </p:txBody>
      </p:sp>
      <p:sp>
        <p:nvSpPr>
          <p:cNvPr id="81" name="Arrow: Down 80">
            <a:extLst>
              <a:ext uri="{FF2B5EF4-FFF2-40B4-BE49-F238E27FC236}">
                <a16:creationId xmlns:a16="http://schemas.microsoft.com/office/drawing/2014/main" id="{C252CFD6-02CF-4E34-91B5-841C61673B4D}"/>
              </a:ext>
            </a:extLst>
          </p:cNvPr>
          <p:cNvSpPr/>
          <p:nvPr/>
        </p:nvSpPr>
        <p:spPr>
          <a:xfrm>
            <a:off x="4368565" y="2933198"/>
            <a:ext cx="446714" cy="509241"/>
          </a:xfrm>
          <a:prstGeom prst="downArrow">
            <a:avLst/>
          </a:prstGeom>
          <a:solidFill>
            <a:srgbClr val="006BAB"/>
          </a:solidFill>
          <a:ln>
            <a:solidFill>
              <a:srgbClr val="00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endParaRPr>
          </a:p>
        </p:txBody>
      </p:sp>
      <p:sp>
        <p:nvSpPr>
          <p:cNvPr id="82" name="Arrow: Down 81">
            <a:extLst>
              <a:ext uri="{FF2B5EF4-FFF2-40B4-BE49-F238E27FC236}">
                <a16:creationId xmlns:a16="http://schemas.microsoft.com/office/drawing/2014/main" id="{A07F575D-E2EE-40FD-9181-2A997198428D}"/>
              </a:ext>
            </a:extLst>
          </p:cNvPr>
          <p:cNvSpPr/>
          <p:nvPr/>
        </p:nvSpPr>
        <p:spPr>
          <a:xfrm>
            <a:off x="7410625" y="2939063"/>
            <a:ext cx="446714" cy="509241"/>
          </a:xfrm>
          <a:prstGeom prst="downArrow">
            <a:avLst/>
          </a:prstGeom>
          <a:solidFill>
            <a:srgbClr val="006BAB"/>
          </a:solidFill>
          <a:ln>
            <a:solidFill>
              <a:srgbClr val="00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endParaRPr>
          </a:p>
        </p:txBody>
      </p:sp>
      <p:sp>
        <p:nvSpPr>
          <p:cNvPr id="85" name="Rectangle: Rounded Corners 84">
            <a:extLst>
              <a:ext uri="{FF2B5EF4-FFF2-40B4-BE49-F238E27FC236}">
                <a16:creationId xmlns:a16="http://schemas.microsoft.com/office/drawing/2014/main" id="{EE924B5E-2E3F-4AA0-A4C8-09B30678CDE2}"/>
              </a:ext>
            </a:extLst>
          </p:cNvPr>
          <p:cNvSpPr/>
          <p:nvPr/>
        </p:nvSpPr>
        <p:spPr>
          <a:xfrm>
            <a:off x="2440319" y="3937906"/>
            <a:ext cx="1017240" cy="852525"/>
          </a:xfrm>
          <a:prstGeom prst="roundRect">
            <a:avLst/>
          </a:prstGeom>
          <a:solidFill>
            <a:srgbClr val="00843D">
              <a:alpha val="55000"/>
            </a:srgbClr>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Reduced Footprints &amp; Enhanced Sustainability</a:t>
            </a:r>
          </a:p>
        </p:txBody>
      </p:sp>
      <p:sp>
        <p:nvSpPr>
          <p:cNvPr id="88" name="Rectangle: Rounded Corners 87">
            <a:extLst>
              <a:ext uri="{FF2B5EF4-FFF2-40B4-BE49-F238E27FC236}">
                <a16:creationId xmlns:a16="http://schemas.microsoft.com/office/drawing/2014/main" id="{8B3D03CD-5183-4581-AF6A-3C904526D948}"/>
              </a:ext>
            </a:extLst>
          </p:cNvPr>
          <p:cNvSpPr/>
          <p:nvPr/>
        </p:nvSpPr>
        <p:spPr>
          <a:xfrm>
            <a:off x="267407" y="3920564"/>
            <a:ext cx="1017240" cy="852525"/>
          </a:xfrm>
          <a:prstGeom prst="roundRect">
            <a:avLst/>
          </a:prstGeom>
          <a:solidFill>
            <a:srgbClr val="00843D"/>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Lean, Distributed, Asynchronous Work Teams</a:t>
            </a:r>
          </a:p>
        </p:txBody>
      </p:sp>
      <p:sp>
        <p:nvSpPr>
          <p:cNvPr id="89" name="Rectangle: Rounded Corners 88">
            <a:extLst>
              <a:ext uri="{FF2B5EF4-FFF2-40B4-BE49-F238E27FC236}">
                <a16:creationId xmlns:a16="http://schemas.microsoft.com/office/drawing/2014/main" id="{D6F8A296-AD65-4A3A-BA9A-74E4172AD16F}"/>
              </a:ext>
            </a:extLst>
          </p:cNvPr>
          <p:cNvSpPr/>
          <p:nvPr/>
        </p:nvSpPr>
        <p:spPr>
          <a:xfrm>
            <a:off x="3522764" y="3937906"/>
            <a:ext cx="1017240" cy="852525"/>
          </a:xfrm>
          <a:prstGeom prst="roundRect">
            <a:avLst/>
          </a:prstGeom>
          <a:solidFill>
            <a:srgbClr val="00843D"/>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Dramatically Increased Transparency</a:t>
            </a:r>
          </a:p>
        </p:txBody>
      </p:sp>
      <p:sp>
        <p:nvSpPr>
          <p:cNvPr id="90" name="Rectangle: Rounded Corners 89">
            <a:extLst>
              <a:ext uri="{FF2B5EF4-FFF2-40B4-BE49-F238E27FC236}">
                <a16:creationId xmlns:a16="http://schemas.microsoft.com/office/drawing/2014/main" id="{F4F366D7-23DA-418F-A6EF-287CF4DA8683}"/>
              </a:ext>
            </a:extLst>
          </p:cNvPr>
          <p:cNvSpPr/>
          <p:nvPr/>
        </p:nvSpPr>
        <p:spPr>
          <a:xfrm>
            <a:off x="5687480" y="3947408"/>
            <a:ext cx="1017240" cy="852525"/>
          </a:xfrm>
          <a:prstGeom prst="roundRect">
            <a:avLst/>
          </a:prstGeom>
          <a:solidFill>
            <a:srgbClr val="00843D"/>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“Whole Person” Valuation</a:t>
            </a:r>
          </a:p>
        </p:txBody>
      </p:sp>
      <p:sp>
        <p:nvSpPr>
          <p:cNvPr id="91" name="Rectangle: Rounded Corners 90">
            <a:extLst>
              <a:ext uri="{FF2B5EF4-FFF2-40B4-BE49-F238E27FC236}">
                <a16:creationId xmlns:a16="http://schemas.microsoft.com/office/drawing/2014/main" id="{0A2BC1EE-B53F-4874-A99D-AE4A0C675EE7}"/>
              </a:ext>
            </a:extLst>
          </p:cNvPr>
          <p:cNvSpPr/>
          <p:nvPr/>
        </p:nvSpPr>
        <p:spPr>
          <a:xfrm>
            <a:off x="1357009" y="3920564"/>
            <a:ext cx="1017240" cy="852525"/>
          </a:xfrm>
          <a:prstGeom prst="roundRect">
            <a:avLst/>
          </a:prstGeom>
          <a:solidFill>
            <a:srgbClr val="00843D"/>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New Skills &amp; Modes of Leadership</a:t>
            </a:r>
          </a:p>
        </p:txBody>
      </p:sp>
      <p:sp>
        <p:nvSpPr>
          <p:cNvPr id="92" name="Rectangle: Rounded Corners 91">
            <a:extLst>
              <a:ext uri="{FF2B5EF4-FFF2-40B4-BE49-F238E27FC236}">
                <a16:creationId xmlns:a16="http://schemas.microsoft.com/office/drawing/2014/main" id="{2E4E4929-02C8-4CC3-8CAF-22B2C47F17E3}"/>
              </a:ext>
            </a:extLst>
          </p:cNvPr>
          <p:cNvSpPr/>
          <p:nvPr/>
        </p:nvSpPr>
        <p:spPr>
          <a:xfrm>
            <a:off x="4605226" y="3937906"/>
            <a:ext cx="1017240" cy="852525"/>
          </a:xfrm>
          <a:prstGeom prst="roundRect">
            <a:avLst/>
          </a:prstGeom>
          <a:solidFill>
            <a:srgbClr val="00843D"/>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Safety &amp; Health Embedded </a:t>
            </a:r>
            <a:br>
              <a:rPr kumimoji="0" lang="en-US" sz="120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br>
            <a:r>
              <a:rPr kumimoji="0" lang="en-US" sz="120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at Core</a:t>
            </a:r>
          </a:p>
        </p:txBody>
      </p:sp>
      <p:sp>
        <p:nvSpPr>
          <p:cNvPr id="93" name="Rectangle: Rounded Corners 92">
            <a:extLst>
              <a:ext uri="{FF2B5EF4-FFF2-40B4-BE49-F238E27FC236}">
                <a16:creationId xmlns:a16="http://schemas.microsoft.com/office/drawing/2014/main" id="{BC3B591A-9675-4FF7-83E2-C4B14A93C0D4}"/>
              </a:ext>
            </a:extLst>
          </p:cNvPr>
          <p:cNvSpPr/>
          <p:nvPr/>
        </p:nvSpPr>
        <p:spPr>
          <a:xfrm>
            <a:off x="6782732" y="3937906"/>
            <a:ext cx="1017240" cy="852525"/>
          </a:xfrm>
          <a:prstGeom prst="roundRect">
            <a:avLst/>
          </a:prstGeom>
          <a:solidFill>
            <a:srgbClr val="00843D"/>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Technology as a Mandate</a:t>
            </a:r>
          </a:p>
        </p:txBody>
      </p:sp>
      <p:sp>
        <p:nvSpPr>
          <p:cNvPr id="94" name="Rectangle: Rounded Corners 93">
            <a:extLst>
              <a:ext uri="{FF2B5EF4-FFF2-40B4-BE49-F238E27FC236}">
                <a16:creationId xmlns:a16="http://schemas.microsoft.com/office/drawing/2014/main" id="{6DC8F76A-1844-4D2F-909D-EB9C770AA6A7}"/>
              </a:ext>
            </a:extLst>
          </p:cNvPr>
          <p:cNvSpPr/>
          <p:nvPr/>
        </p:nvSpPr>
        <p:spPr>
          <a:xfrm>
            <a:off x="7870706" y="3937906"/>
            <a:ext cx="1017240" cy="852525"/>
          </a:xfrm>
          <a:prstGeom prst="roundRect">
            <a:avLst/>
          </a:prstGeom>
          <a:solidFill>
            <a:srgbClr val="00843D">
              <a:alpha val="55000"/>
            </a:srgbClr>
          </a:solidFill>
          <a:ln>
            <a:solidFill>
              <a:srgbClr val="008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Arial" panose="020B0604020202020204" pitchFamily="34" charset="0"/>
              </a:rPr>
              <a:t>Thriving Internal &amp; External Partnerships</a:t>
            </a:r>
          </a:p>
        </p:txBody>
      </p:sp>
      <p:sp>
        <p:nvSpPr>
          <p:cNvPr id="29" name="TextBox 28">
            <a:extLst>
              <a:ext uri="{FF2B5EF4-FFF2-40B4-BE49-F238E27FC236}">
                <a16:creationId xmlns:a16="http://schemas.microsoft.com/office/drawing/2014/main" id="{A78F9E70-0190-43D9-8059-19A05541045F}"/>
              </a:ext>
            </a:extLst>
          </p:cNvPr>
          <p:cNvSpPr txBox="1"/>
          <p:nvPr/>
        </p:nvSpPr>
        <p:spPr>
          <a:xfrm>
            <a:off x="104745" y="71016"/>
            <a:ext cx="8822282" cy="60016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39542"/>
                </a:solidFill>
                <a:effectLst/>
                <a:uLnTx/>
                <a:uFillTx/>
                <a:latin typeface="Roboto Condensed" panose="02000000000000000000" pitchFamily="2" charset="0"/>
                <a:ea typeface="Roboto Condensed" panose="02000000000000000000" pitchFamily="2" charset="0"/>
                <a:cs typeface="+mn-cs"/>
              </a:rPr>
              <a:t>Framework: Navigating the Future World of Work</a:t>
            </a:r>
          </a:p>
        </p:txBody>
      </p:sp>
    </p:spTree>
    <p:extLst>
      <p:ext uri="{BB962C8B-B14F-4D97-AF65-F5344CB8AC3E}">
        <p14:creationId xmlns:p14="http://schemas.microsoft.com/office/powerpoint/2010/main" val="1702441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C3AFA36-855A-514B-A656-0F3654262B10}"/>
              </a:ext>
            </a:extLst>
          </p:cNvPr>
          <p:cNvSpPr>
            <a:spLocks noGrp="1"/>
          </p:cNvSpPr>
          <p:nvPr>
            <p:ph idx="10"/>
          </p:nvPr>
        </p:nvSpPr>
        <p:spPr>
          <a:xfrm>
            <a:off x="5434361" y="1364516"/>
            <a:ext cx="3612995" cy="2460861"/>
          </a:xfrm>
        </p:spPr>
        <p:txBody>
          <a:bodyPr/>
          <a:lstStyle/>
          <a:p>
            <a:pPr marL="0" indent="0" algn="ctr">
              <a:buNone/>
            </a:pPr>
            <a:r>
              <a:rPr lang="en-US" sz="4400" b="1">
                <a:solidFill>
                  <a:schemeClr val="accent3"/>
                </a:solidFill>
                <a:latin typeface="Roboto Condensed" panose="02000000000000000000" pitchFamily="2" charset="0"/>
                <a:ea typeface="Roboto Condensed" panose="02000000000000000000" pitchFamily="2" charset="0"/>
              </a:rPr>
              <a:t>8 Trends for the Future World of Work</a:t>
            </a:r>
          </a:p>
          <a:p>
            <a:pPr lvl="2"/>
            <a:r>
              <a:rPr lang="en-US" sz="1600">
                <a:latin typeface="Roboto" panose="02000000000000000000"/>
              </a:rPr>
              <a:t>Trend-by-trend look</a:t>
            </a:r>
          </a:p>
        </p:txBody>
      </p:sp>
      <p:pic>
        <p:nvPicPr>
          <p:cNvPr id="8194" name="Picture 2" descr="New: The SAFER Collection">
            <a:extLst>
              <a:ext uri="{FF2B5EF4-FFF2-40B4-BE49-F238E27FC236}">
                <a16:creationId xmlns:a16="http://schemas.microsoft.com/office/drawing/2014/main" id="{9F7E7FAE-62A6-48A5-A7CE-6506044682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00" r="25000"/>
          <a:stretch/>
        </p:blipFill>
        <p:spPr bwMode="auto">
          <a:xfrm>
            <a:off x="850815" y="1283228"/>
            <a:ext cx="2623438" cy="262343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24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62F5BD-4ABF-4DBD-9160-1FAF7DE3A610}"/>
              </a:ext>
            </a:extLst>
          </p:cNvPr>
          <p:cNvSpPr/>
          <p:nvPr/>
        </p:nvSpPr>
        <p:spPr>
          <a:xfrm>
            <a:off x="0" y="0"/>
            <a:ext cx="9144000" cy="5143500"/>
          </a:xfrm>
          <a:prstGeom prst="rect">
            <a:avLst/>
          </a:prstGeom>
          <a:solidFill>
            <a:srgbClr val="016AAC"/>
          </a:solidFill>
          <a:ln>
            <a:solidFill>
              <a:srgbClr val="016A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9529908-9543-4898-B578-44DB3D0C1D5E}"/>
              </a:ext>
            </a:extLst>
          </p:cNvPr>
          <p:cNvPicPr>
            <a:picLocks noChangeAspect="1"/>
          </p:cNvPicPr>
          <p:nvPr/>
        </p:nvPicPr>
        <p:blipFill rotWithShape="1">
          <a:blip r:embed="rId2"/>
          <a:srcRect l="4444" r="63194"/>
          <a:stretch/>
        </p:blipFill>
        <p:spPr>
          <a:xfrm>
            <a:off x="3092450" y="824610"/>
            <a:ext cx="2959100" cy="1747140"/>
          </a:xfrm>
          <a:prstGeom prst="rect">
            <a:avLst/>
          </a:prstGeom>
        </p:spPr>
      </p:pic>
      <p:pic>
        <p:nvPicPr>
          <p:cNvPr id="6" name="Picture 5">
            <a:extLst>
              <a:ext uri="{FF2B5EF4-FFF2-40B4-BE49-F238E27FC236}">
                <a16:creationId xmlns:a16="http://schemas.microsoft.com/office/drawing/2014/main" id="{22E744F8-5CD4-42EF-A0F8-16D86968D99A}"/>
              </a:ext>
            </a:extLst>
          </p:cNvPr>
          <p:cNvPicPr>
            <a:picLocks noChangeAspect="1"/>
          </p:cNvPicPr>
          <p:nvPr/>
        </p:nvPicPr>
        <p:blipFill rotWithShape="1">
          <a:blip r:embed="rId2"/>
          <a:srcRect l="36805" r="8125"/>
          <a:stretch/>
        </p:blipFill>
        <p:spPr>
          <a:xfrm>
            <a:off x="2054225" y="2571750"/>
            <a:ext cx="5035550" cy="1747140"/>
          </a:xfrm>
          <a:prstGeom prst="rect">
            <a:avLst/>
          </a:prstGeom>
        </p:spPr>
      </p:pic>
    </p:spTree>
    <p:extLst>
      <p:ext uri="{BB962C8B-B14F-4D97-AF65-F5344CB8AC3E}">
        <p14:creationId xmlns:p14="http://schemas.microsoft.com/office/powerpoint/2010/main" val="1283708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C457-7D11-374F-862E-34B4E93E7E58}"/>
              </a:ext>
            </a:extLst>
          </p:cNvPr>
          <p:cNvSpPr>
            <a:spLocks noGrp="1"/>
          </p:cNvSpPr>
          <p:nvPr>
            <p:ph type="title"/>
          </p:nvPr>
        </p:nvSpPr>
        <p:spPr>
          <a:xfrm>
            <a:off x="133816" y="2773"/>
            <a:ext cx="8950712" cy="993775"/>
          </a:xfrm>
        </p:spPr>
        <p:txBody>
          <a:bodyPr/>
          <a:lstStyle/>
          <a:p>
            <a:pPr algn="ctr"/>
            <a:r>
              <a:rPr lang="en-US">
                <a:latin typeface="Roboto Condensed" panose="02000000000000000000" pitchFamily="2" charset="0"/>
                <a:ea typeface="Roboto Condensed" panose="02000000000000000000" pitchFamily="2" charset="0"/>
              </a:rPr>
              <a:t>Altered Team Dynamics</a:t>
            </a:r>
            <a:endParaRPr lang="en-US" sz="2000">
              <a:solidFill>
                <a:schemeClr val="bg1"/>
              </a:solidFill>
              <a:latin typeface="Roboto Condensed" panose="02000000000000000000" pitchFamily="2" charset="0"/>
              <a:ea typeface="Roboto Condensed" panose="02000000000000000000" pitchFamily="2" charset="0"/>
            </a:endParaRPr>
          </a:p>
        </p:txBody>
      </p:sp>
      <p:sp>
        <p:nvSpPr>
          <p:cNvPr id="33" name="Content Placeholder 5">
            <a:extLst>
              <a:ext uri="{FF2B5EF4-FFF2-40B4-BE49-F238E27FC236}">
                <a16:creationId xmlns:a16="http://schemas.microsoft.com/office/drawing/2014/main" id="{91F463B2-254A-4C86-A8A6-547C2BA27FCF}"/>
              </a:ext>
            </a:extLst>
          </p:cNvPr>
          <p:cNvSpPr>
            <a:spLocks noGrp="1"/>
          </p:cNvSpPr>
          <p:nvPr>
            <p:ph idx="1"/>
          </p:nvPr>
        </p:nvSpPr>
        <p:spPr>
          <a:xfrm>
            <a:off x="3739278" y="1247068"/>
            <a:ext cx="5404722" cy="2649363"/>
          </a:xfrm>
        </p:spPr>
        <p:txBody>
          <a:bodyPr/>
          <a:lstStyle/>
          <a:p>
            <a:pPr marL="0" indent="0">
              <a:buNone/>
            </a:pPr>
            <a:r>
              <a:rPr lang="en-US" sz="2000" b="1">
                <a:latin typeface="Roboto" panose="02000000000000000000"/>
                <a:ea typeface="Roboto" panose="02000000000000000000" pitchFamily="2" charset="0"/>
              </a:rPr>
              <a:t>Zoom: March 1 2020/March 1 2021</a:t>
            </a:r>
          </a:p>
          <a:p>
            <a:pPr lvl="1"/>
            <a:r>
              <a:rPr lang="en-US" sz="1600">
                <a:latin typeface="Roboto" panose="02000000000000000000"/>
                <a:ea typeface="Roboto" panose="02000000000000000000" pitchFamily="2" charset="0"/>
              </a:rPr>
              <a:t>Example: remote call with UK-based team</a:t>
            </a:r>
          </a:p>
          <a:p>
            <a:pPr lvl="1"/>
            <a:r>
              <a:rPr lang="en-US" sz="1600">
                <a:latin typeface="Roboto" panose="02000000000000000000"/>
                <a:ea typeface="Roboto" panose="02000000000000000000" pitchFamily="2" charset="0"/>
              </a:rPr>
              <a:t>“Forced listening” vs active engagement</a:t>
            </a:r>
          </a:p>
          <a:p>
            <a:pPr marL="0" indent="0">
              <a:buNone/>
            </a:pPr>
            <a:r>
              <a:rPr lang="en-US" sz="2000" b="1">
                <a:latin typeface="Roboto" panose="02000000000000000000"/>
                <a:ea typeface="Roboto" panose="02000000000000000000" pitchFamily="2" charset="0"/>
              </a:rPr>
              <a:t>Unexpected Leaders</a:t>
            </a:r>
          </a:p>
          <a:p>
            <a:pPr lvl="1"/>
            <a:r>
              <a:rPr lang="en-US" sz="1600">
                <a:latin typeface="Roboto" panose="02000000000000000000"/>
                <a:ea typeface="Roboto" panose="02000000000000000000" pitchFamily="2" charset="0"/>
              </a:rPr>
              <a:t>Unlocking hidden potential</a:t>
            </a:r>
          </a:p>
          <a:p>
            <a:pPr lvl="1"/>
            <a:r>
              <a:rPr lang="en-US" sz="1600">
                <a:latin typeface="Roboto" panose="02000000000000000000"/>
                <a:ea typeface="Roboto" panose="02000000000000000000" pitchFamily="2" charset="0"/>
              </a:rPr>
              <a:t>Time constraints; stepping up/standing down</a:t>
            </a:r>
          </a:p>
          <a:p>
            <a:pPr marL="0" indent="0">
              <a:buNone/>
            </a:pPr>
            <a:r>
              <a:rPr lang="en-US" sz="2000" b="1">
                <a:latin typeface="Roboto" panose="02000000000000000000"/>
                <a:ea typeface="Roboto" panose="02000000000000000000" pitchFamily="2" charset="0"/>
              </a:rPr>
              <a:t>The Virtual Water Cooler</a:t>
            </a:r>
            <a:endParaRPr lang="en-US" sz="2000">
              <a:latin typeface="Roboto" panose="02000000000000000000"/>
            </a:endParaRPr>
          </a:p>
          <a:p>
            <a:pPr lvl="1"/>
            <a:r>
              <a:rPr lang="en-US" sz="1600">
                <a:latin typeface="Roboto" panose="02000000000000000000"/>
                <a:ea typeface="Roboto" panose="02000000000000000000" pitchFamily="2" charset="0"/>
              </a:rPr>
              <a:t>Leveraging an array of tools </a:t>
            </a:r>
          </a:p>
        </p:txBody>
      </p:sp>
      <p:pic>
        <p:nvPicPr>
          <p:cNvPr id="2050" name="Picture 2" descr="Having a video conference call with colleagues">
            <a:extLst>
              <a:ext uri="{FF2B5EF4-FFF2-40B4-BE49-F238E27FC236}">
                <a16:creationId xmlns:a16="http://schemas.microsoft.com/office/drawing/2014/main" id="{187FE757-57E6-4185-B3F1-85634F1410E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131187" y="996548"/>
            <a:ext cx="3417420" cy="22768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2808640-8963-4DD7-8ED4-C34C7397D562}"/>
              </a:ext>
            </a:extLst>
          </p:cNvPr>
          <p:cNvPicPr>
            <a:picLocks noChangeAspect="1"/>
          </p:cNvPicPr>
          <p:nvPr/>
        </p:nvPicPr>
        <p:blipFill>
          <a:blip r:embed="rId4"/>
          <a:stretch>
            <a:fillRect/>
          </a:stretch>
        </p:blipFill>
        <p:spPr>
          <a:xfrm>
            <a:off x="55738" y="3458546"/>
            <a:ext cx="3621317" cy="992141"/>
          </a:xfrm>
          <a:prstGeom prst="rect">
            <a:avLst/>
          </a:prstGeom>
        </p:spPr>
      </p:pic>
      <p:sp>
        <p:nvSpPr>
          <p:cNvPr id="6" name="Content Placeholder 5">
            <a:extLst>
              <a:ext uri="{FF2B5EF4-FFF2-40B4-BE49-F238E27FC236}">
                <a16:creationId xmlns:a16="http://schemas.microsoft.com/office/drawing/2014/main" id="{9F133B11-123D-4956-9A2D-2315A776DF4C}"/>
              </a:ext>
            </a:extLst>
          </p:cNvPr>
          <p:cNvSpPr txBox="1">
            <a:spLocks/>
          </p:cNvSpPr>
          <p:nvPr/>
        </p:nvSpPr>
        <p:spPr>
          <a:xfrm>
            <a:off x="2525309" y="4459650"/>
            <a:ext cx="1151746" cy="352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a:latin typeface="Roboto" panose="02000000000000000000"/>
                <a:ea typeface="Roboto" panose="02000000000000000000" pitchFamily="2" charset="0"/>
              </a:rPr>
              <a:t>Source: Cisco</a:t>
            </a:r>
            <a:endParaRPr lang="en-US" sz="1050">
              <a:latin typeface="Roboto" panose="02000000000000000000"/>
              <a:ea typeface="Roboto" panose="02000000000000000000" pitchFamily="2" charset="0"/>
            </a:endParaRPr>
          </a:p>
        </p:txBody>
      </p:sp>
    </p:spTree>
    <p:extLst>
      <p:ext uri="{BB962C8B-B14F-4D97-AF65-F5344CB8AC3E}">
        <p14:creationId xmlns:p14="http://schemas.microsoft.com/office/powerpoint/2010/main" val="1418775048"/>
      </p:ext>
    </p:extLst>
  </p:cSld>
  <p:clrMapOvr>
    <a:masterClrMapping/>
  </p:clrMapOvr>
</p:sld>
</file>

<file path=ppt/theme/theme1.xml><?xml version="1.0" encoding="utf-8"?>
<a:theme xmlns:a="http://schemas.openxmlformats.org/drawingml/2006/main" name="1_Office Theme">
  <a:themeElements>
    <a:clrScheme name="NSC Color Palette">
      <a:dk1>
        <a:srgbClr val="046938"/>
      </a:dk1>
      <a:lt1>
        <a:srgbClr val="71BF44"/>
      </a:lt1>
      <a:dk2>
        <a:srgbClr val="006BAB"/>
      </a:dk2>
      <a:lt2>
        <a:srgbClr val="6DCFF6"/>
      </a:lt2>
      <a:accent1>
        <a:srgbClr val="00833C"/>
      </a:accent1>
      <a:accent2>
        <a:srgbClr val="006BAB"/>
      </a:accent2>
      <a:accent3>
        <a:srgbClr val="D7DF23"/>
      </a:accent3>
      <a:accent4>
        <a:srgbClr val="003A5C"/>
      </a:accent4>
      <a:accent5>
        <a:srgbClr val="EDEFEC"/>
      </a:accent5>
      <a:accent6>
        <a:srgbClr val="CDE6F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3_Custom Design">
  <a:themeElements>
    <a:clrScheme name="NSC Color Palette">
      <a:dk1>
        <a:srgbClr val="046938"/>
      </a:dk1>
      <a:lt1>
        <a:srgbClr val="71BF44"/>
      </a:lt1>
      <a:dk2>
        <a:srgbClr val="006BAB"/>
      </a:dk2>
      <a:lt2>
        <a:srgbClr val="6DCFF6"/>
      </a:lt2>
      <a:accent1>
        <a:srgbClr val="00833C"/>
      </a:accent1>
      <a:accent2>
        <a:srgbClr val="006BAB"/>
      </a:accent2>
      <a:accent3>
        <a:srgbClr val="D7DF23"/>
      </a:accent3>
      <a:accent4>
        <a:srgbClr val="003A5C"/>
      </a:accent4>
      <a:accent5>
        <a:srgbClr val="EDEFEC"/>
      </a:accent5>
      <a:accent6>
        <a:srgbClr val="CDE6F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4_Custom Design">
  <a:themeElements>
    <a:clrScheme name="NSC Color Palette">
      <a:dk1>
        <a:srgbClr val="046938"/>
      </a:dk1>
      <a:lt1>
        <a:srgbClr val="71BF44"/>
      </a:lt1>
      <a:dk2>
        <a:srgbClr val="006BAB"/>
      </a:dk2>
      <a:lt2>
        <a:srgbClr val="6DCFF6"/>
      </a:lt2>
      <a:accent1>
        <a:srgbClr val="00833C"/>
      </a:accent1>
      <a:accent2>
        <a:srgbClr val="006BAB"/>
      </a:accent2>
      <a:accent3>
        <a:srgbClr val="D7DF23"/>
      </a:accent3>
      <a:accent4>
        <a:srgbClr val="003A5C"/>
      </a:accent4>
      <a:accent5>
        <a:srgbClr val="EDEFEC"/>
      </a:accent5>
      <a:accent6>
        <a:srgbClr val="CDE6F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5_Custom Design">
  <a:themeElements>
    <a:clrScheme name="NSC Color Palette">
      <a:dk1>
        <a:srgbClr val="046938"/>
      </a:dk1>
      <a:lt1>
        <a:srgbClr val="71BF44"/>
      </a:lt1>
      <a:dk2>
        <a:srgbClr val="006BAB"/>
      </a:dk2>
      <a:lt2>
        <a:srgbClr val="6DCFF6"/>
      </a:lt2>
      <a:accent1>
        <a:srgbClr val="00833C"/>
      </a:accent1>
      <a:accent2>
        <a:srgbClr val="006BAB"/>
      </a:accent2>
      <a:accent3>
        <a:srgbClr val="D7DF23"/>
      </a:accent3>
      <a:accent4>
        <a:srgbClr val="003A5C"/>
      </a:accent4>
      <a:accent5>
        <a:srgbClr val="EDEFEC"/>
      </a:accent5>
      <a:accent6>
        <a:srgbClr val="CDE6F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6_Custom Design">
  <a:themeElements>
    <a:clrScheme name="NSC Color Palette">
      <a:dk1>
        <a:srgbClr val="046938"/>
      </a:dk1>
      <a:lt1>
        <a:srgbClr val="71BF44"/>
      </a:lt1>
      <a:dk2>
        <a:srgbClr val="006BAB"/>
      </a:dk2>
      <a:lt2>
        <a:srgbClr val="6DCFF6"/>
      </a:lt2>
      <a:accent1>
        <a:srgbClr val="00833C"/>
      </a:accent1>
      <a:accent2>
        <a:srgbClr val="006BAB"/>
      </a:accent2>
      <a:accent3>
        <a:srgbClr val="D7DF23"/>
      </a:accent3>
      <a:accent4>
        <a:srgbClr val="003A5C"/>
      </a:accent4>
      <a:accent5>
        <a:srgbClr val="EDEFEC"/>
      </a:accent5>
      <a:accent6>
        <a:srgbClr val="CDE6F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_Custom Design">
  <a:themeElements>
    <a:clrScheme name="NSC Color Palette">
      <a:dk1>
        <a:srgbClr val="046938"/>
      </a:dk1>
      <a:lt1>
        <a:srgbClr val="71BF44"/>
      </a:lt1>
      <a:dk2>
        <a:srgbClr val="006BAB"/>
      </a:dk2>
      <a:lt2>
        <a:srgbClr val="6DCFF6"/>
      </a:lt2>
      <a:accent1>
        <a:srgbClr val="00833C"/>
      </a:accent1>
      <a:accent2>
        <a:srgbClr val="006BAB"/>
      </a:accent2>
      <a:accent3>
        <a:srgbClr val="D7DF23"/>
      </a:accent3>
      <a:accent4>
        <a:srgbClr val="003A5C"/>
      </a:accent4>
      <a:accent5>
        <a:srgbClr val="EDEFEC"/>
      </a:accent5>
      <a:accent6>
        <a:srgbClr val="CDE6F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NSC Color Palette">
      <a:dk1>
        <a:srgbClr val="046938"/>
      </a:dk1>
      <a:lt1>
        <a:srgbClr val="71BF44"/>
      </a:lt1>
      <a:dk2>
        <a:srgbClr val="006BAB"/>
      </a:dk2>
      <a:lt2>
        <a:srgbClr val="6DCFF6"/>
      </a:lt2>
      <a:accent1>
        <a:srgbClr val="00833C"/>
      </a:accent1>
      <a:accent2>
        <a:srgbClr val="006BAB"/>
      </a:accent2>
      <a:accent3>
        <a:srgbClr val="D7DF23"/>
      </a:accent3>
      <a:accent4>
        <a:srgbClr val="003A5C"/>
      </a:accent4>
      <a:accent5>
        <a:srgbClr val="EDEFEC"/>
      </a:accent5>
      <a:accent6>
        <a:srgbClr val="CDE6F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Custom Design">
  <a:themeElements>
    <a:clrScheme name="NSC Color Palette">
      <a:dk1>
        <a:srgbClr val="046938"/>
      </a:dk1>
      <a:lt1>
        <a:srgbClr val="71BF44"/>
      </a:lt1>
      <a:dk2>
        <a:srgbClr val="006BAB"/>
      </a:dk2>
      <a:lt2>
        <a:srgbClr val="6DCFF6"/>
      </a:lt2>
      <a:accent1>
        <a:srgbClr val="00833C"/>
      </a:accent1>
      <a:accent2>
        <a:srgbClr val="006BAB"/>
      </a:accent2>
      <a:accent3>
        <a:srgbClr val="D7DF23"/>
      </a:accent3>
      <a:accent4>
        <a:srgbClr val="003A5C"/>
      </a:accent4>
      <a:accent5>
        <a:srgbClr val="EDEFEC"/>
      </a:accent5>
      <a:accent6>
        <a:srgbClr val="CDE6F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Custom Design">
  <a:themeElements>
    <a:clrScheme name="NSC Color Palette">
      <a:dk1>
        <a:srgbClr val="046938"/>
      </a:dk1>
      <a:lt1>
        <a:srgbClr val="71BF44"/>
      </a:lt1>
      <a:dk2>
        <a:srgbClr val="006BAB"/>
      </a:dk2>
      <a:lt2>
        <a:srgbClr val="6DCFF6"/>
      </a:lt2>
      <a:accent1>
        <a:srgbClr val="00833C"/>
      </a:accent1>
      <a:accent2>
        <a:srgbClr val="006BAB"/>
      </a:accent2>
      <a:accent3>
        <a:srgbClr val="D7DF23"/>
      </a:accent3>
      <a:accent4>
        <a:srgbClr val="003A5C"/>
      </a:accent4>
      <a:accent5>
        <a:srgbClr val="EDEFEC"/>
      </a:accent5>
      <a:accent6>
        <a:srgbClr val="CDE6F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NSC Color Palette">
      <a:dk1>
        <a:srgbClr val="046938"/>
      </a:dk1>
      <a:lt1>
        <a:srgbClr val="71BF44"/>
      </a:lt1>
      <a:dk2>
        <a:srgbClr val="006BAB"/>
      </a:dk2>
      <a:lt2>
        <a:srgbClr val="6DCFF6"/>
      </a:lt2>
      <a:accent1>
        <a:srgbClr val="00833C"/>
      </a:accent1>
      <a:accent2>
        <a:srgbClr val="006BAB"/>
      </a:accent2>
      <a:accent3>
        <a:srgbClr val="D7DF23"/>
      </a:accent3>
      <a:accent4>
        <a:srgbClr val="003A5C"/>
      </a:accent4>
      <a:accent5>
        <a:srgbClr val="EDEFEC"/>
      </a:accent5>
      <a:accent6>
        <a:srgbClr val="CDE6F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0_Custom Design">
  <a:themeElements>
    <a:clrScheme name="NSC Color Palette">
      <a:dk1>
        <a:srgbClr val="046938"/>
      </a:dk1>
      <a:lt1>
        <a:srgbClr val="71BF44"/>
      </a:lt1>
      <a:dk2>
        <a:srgbClr val="006BAB"/>
      </a:dk2>
      <a:lt2>
        <a:srgbClr val="6DCFF6"/>
      </a:lt2>
      <a:accent1>
        <a:srgbClr val="00833C"/>
      </a:accent1>
      <a:accent2>
        <a:srgbClr val="006BAB"/>
      </a:accent2>
      <a:accent3>
        <a:srgbClr val="D7DF23"/>
      </a:accent3>
      <a:accent4>
        <a:srgbClr val="003A5C"/>
      </a:accent4>
      <a:accent5>
        <a:srgbClr val="EDEFEC"/>
      </a:accent5>
      <a:accent6>
        <a:srgbClr val="CDE6F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1_Custom Design">
  <a:themeElements>
    <a:clrScheme name="NSC Color Palette">
      <a:dk1>
        <a:srgbClr val="046938"/>
      </a:dk1>
      <a:lt1>
        <a:srgbClr val="71BF44"/>
      </a:lt1>
      <a:dk2>
        <a:srgbClr val="006BAB"/>
      </a:dk2>
      <a:lt2>
        <a:srgbClr val="6DCFF6"/>
      </a:lt2>
      <a:accent1>
        <a:srgbClr val="00833C"/>
      </a:accent1>
      <a:accent2>
        <a:srgbClr val="006BAB"/>
      </a:accent2>
      <a:accent3>
        <a:srgbClr val="D7DF23"/>
      </a:accent3>
      <a:accent4>
        <a:srgbClr val="003A5C"/>
      </a:accent4>
      <a:accent5>
        <a:srgbClr val="EDEFEC"/>
      </a:accent5>
      <a:accent6>
        <a:srgbClr val="CDE6F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2_Custom Design">
  <a:themeElements>
    <a:clrScheme name="NSC Color Palette">
      <a:dk1>
        <a:srgbClr val="046938"/>
      </a:dk1>
      <a:lt1>
        <a:srgbClr val="71BF44"/>
      </a:lt1>
      <a:dk2>
        <a:srgbClr val="006BAB"/>
      </a:dk2>
      <a:lt2>
        <a:srgbClr val="6DCFF6"/>
      </a:lt2>
      <a:accent1>
        <a:srgbClr val="00833C"/>
      </a:accent1>
      <a:accent2>
        <a:srgbClr val="006BAB"/>
      </a:accent2>
      <a:accent3>
        <a:srgbClr val="D7DF23"/>
      </a:accent3>
      <a:accent4>
        <a:srgbClr val="003A5C"/>
      </a:accent4>
      <a:accent5>
        <a:srgbClr val="EDEFEC"/>
      </a:accent5>
      <a:accent6>
        <a:srgbClr val="CDE6F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NSC Color Palette">
      <a:dk1>
        <a:srgbClr val="046938"/>
      </a:dk1>
      <a:lt1>
        <a:srgbClr val="71BF44"/>
      </a:lt1>
      <a:dk2>
        <a:srgbClr val="006BAB"/>
      </a:dk2>
      <a:lt2>
        <a:srgbClr val="6DCFF6"/>
      </a:lt2>
      <a:accent1>
        <a:srgbClr val="00833C"/>
      </a:accent1>
      <a:accent2>
        <a:srgbClr val="006BAB"/>
      </a:accent2>
      <a:accent3>
        <a:srgbClr val="D7DF23"/>
      </a:accent3>
      <a:accent4>
        <a:srgbClr val="003A5C"/>
      </a:accent4>
      <a:accent5>
        <a:srgbClr val="EDEFEC"/>
      </a:accent5>
      <a:accent6>
        <a:srgbClr val="CDE6F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aa07044-7666-4be4-879f-de6689b16549">
      <UserInfo>
        <DisplayName>Lisa McGuire</DisplayName>
        <AccountId>50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3AEE6401F85F49B174900C1E91EF15" ma:contentTypeVersion="12" ma:contentTypeDescription="Create a new document." ma:contentTypeScope="" ma:versionID="c5d734668065bb67337e94e36f17578c">
  <xsd:schema xmlns:xsd="http://www.w3.org/2001/XMLSchema" xmlns:xs="http://www.w3.org/2001/XMLSchema" xmlns:p="http://schemas.microsoft.com/office/2006/metadata/properties" xmlns:ns2="06d06040-9c04-4382-a7d7-50b72c432163" xmlns:ns3="5aa07044-7666-4be4-879f-de6689b16549" targetNamespace="http://schemas.microsoft.com/office/2006/metadata/properties" ma:root="true" ma:fieldsID="202b4e519b3b54e05ab07eaf4bcb1666" ns2:_="" ns3:_="">
    <xsd:import namespace="06d06040-9c04-4382-a7d7-50b72c432163"/>
    <xsd:import namespace="5aa07044-7666-4be4-879f-de6689b1654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06040-9c04-4382-a7d7-50b72c4321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a07044-7666-4be4-879f-de6689b1654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1F4429-320D-4B2E-BD63-C700F94659D4}">
  <ds:schemaRefs>
    <ds:schemaRef ds:uri="http://schemas.microsoft.com/sharepoint/v3/contenttype/forms"/>
  </ds:schemaRefs>
</ds:datastoreItem>
</file>

<file path=customXml/itemProps2.xml><?xml version="1.0" encoding="utf-8"?>
<ds:datastoreItem xmlns:ds="http://schemas.openxmlformats.org/officeDocument/2006/customXml" ds:itemID="{B3C66152-7994-4C7D-B5AF-50BE084D97C2}">
  <ds:schemaRefs>
    <ds:schemaRef ds:uri="5aa07044-7666-4be4-879f-de6689b1654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46D8555-CE72-425E-AA7E-486B762294F7}">
  <ds:schemaRefs>
    <ds:schemaRef ds:uri="06d06040-9c04-4382-a7d7-50b72c432163"/>
    <ds:schemaRef ds:uri="5aa07044-7666-4be4-879f-de6689b165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53</Slides>
  <Notes>13</Notes>
  <HiddenSlides>0</HiddenSlides>
  <ScaleCrop>false</ScaleCrop>
  <HeadingPairs>
    <vt:vector size="4" baseType="variant">
      <vt:variant>
        <vt:lpstr>Theme</vt:lpstr>
      </vt:variant>
      <vt:variant>
        <vt:i4>17</vt:i4>
      </vt:variant>
      <vt:variant>
        <vt:lpstr>Slide Titles</vt:lpstr>
      </vt:variant>
      <vt:variant>
        <vt:i4>53</vt:i4>
      </vt:variant>
    </vt:vector>
  </HeadingPairs>
  <TitlesOfParts>
    <vt:vector size="70" baseType="lpstr">
      <vt:lpstr>1_Office Theme</vt:lpstr>
      <vt:lpstr>1_Custom Design</vt:lpstr>
      <vt:lpstr>8_Custom Design</vt:lpstr>
      <vt:lpstr>9_Custom Design</vt:lpstr>
      <vt:lpstr>6_Custom Design</vt:lpstr>
      <vt:lpstr>10_Custom Design</vt:lpstr>
      <vt:lpstr>11_Custom Design</vt:lpstr>
      <vt:lpstr>12_Custom Design</vt:lpstr>
      <vt:lpstr>7_Custom Design</vt:lpstr>
      <vt:lpstr>13_Custom Design</vt:lpstr>
      <vt:lpstr>14_Custom Design</vt:lpstr>
      <vt:lpstr>15_Custom Design</vt:lpstr>
      <vt:lpstr>Office Theme</vt:lpstr>
      <vt:lpstr>16_Custom Design</vt:lpstr>
      <vt:lpstr>2_Custom Design</vt:lpstr>
      <vt:lpstr>Custom Design</vt:lpstr>
      <vt:lpstr>2_Office Theme</vt:lpstr>
      <vt:lpstr>Eight Trends for  the Future World of Work (Omicron Edition)</vt:lpstr>
      <vt:lpstr>Today’s Agenda</vt:lpstr>
      <vt:lpstr>National Safety Council America’s Leading Nonprofit Safety Advocate</vt:lpstr>
      <vt:lpstr>PowerPoint Presentation</vt:lpstr>
      <vt:lpstr>Background &amp; Methodology</vt:lpstr>
      <vt:lpstr>PowerPoint Presentation</vt:lpstr>
      <vt:lpstr>PowerPoint Presentation</vt:lpstr>
      <vt:lpstr>PowerPoint Presentation</vt:lpstr>
      <vt:lpstr>Altered Team Dynamics</vt:lpstr>
      <vt:lpstr>PowerPoint Presentation</vt:lpstr>
      <vt:lpstr>Omicron Update: Hybrid - Here to Stay </vt:lpstr>
      <vt:lpstr>PowerPoint Presentation</vt:lpstr>
      <vt:lpstr>Hybrids &amp; Habit</vt:lpstr>
      <vt:lpstr>Hybrids &amp; Habit</vt:lpstr>
      <vt:lpstr>PowerPoint Presentation</vt:lpstr>
      <vt:lpstr>Omicron Update: Leadership Cognitive Biases</vt:lpstr>
      <vt:lpstr>PowerPoint Presentation</vt:lpstr>
      <vt:lpstr>PowerPoint Presentation</vt:lpstr>
      <vt:lpstr>Culture, Communication &amp; Transparency</vt:lpstr>
      <vt:lpstr>Embracing Psychological Safety</vt:lpstr>
      <vt:lpstr>Omicron Update: Investors Agree on Transparency</vt:lpstr>
      <vt:lpstr>PowerPoint Presentation</vt:lpstr>
      <vt:lpstr>The Value of Safety &amp; Health</vt:lpstr>
      <vt:lpstr>The Value of Safety &amp; Health</vt:lpstr>
      <vt:lpstr>Omicron Update: The Long Tail of EHS Value</vt:lpstr>
      <vt:lpstr>PowerPoint Presentation</vt:lpstr>
      <vt:lpstr>PowerPoint Presentation</vt:lpstr>
      <vt:lpstr>Systemic &amp; Risk-Based Wellbeing</vt:lpstr>
      <vt:lpstr>Focus on Mental Health</vt:lpstr>
      <vt:lpstr>Omicron Update: Staggering Numbers</vt:lpstr>
      <vt:lpstr>PowerPoint Presentation</vt:lpstr>
      <vt:lpstr>Early Adoption &amp; Success</vt:lpstr>
      <vt:lpstr>What’s Here to Stay?</vt:lpstr>
      <vt:lpstr>Tools &amp; Resources</vt:lpstr>
      <vt:lpstr>Omicron Update: The Infodemic</vt:lpstr>
      <vt:lpstr>PowerPoint Presentation</vt:lpstr>
      <vt:lpstr>PowerPoint Presentation</vt:lpstr>
      <vt:lpstr>Takeaways for EHS –  The Positives &amp; Negatives</vt:lpstr>
      <vt:lpstr>Where Do We Go From Here?</vt:lpstr>
      <vt:lpstr>PowerPoint Presentation</vt:lpstr>
      <vt:lpstr>2021 NSC SAFER Surveys</vt:lpstr>
      <vt:lpstr>NSC SAFER Pulse Surveys</vt:lpstr>
      <vt:lpstr>Control Measures</vt:lpstr>
      <vt:lpstr>Control Measures</vt:lpstr>
      <vt:lpstr>Considerations for Vaccine Requirements </vt:lpstr>
      <vt:lpstr>PowerPoint Presentation</vt:lpstr>
      <vt:lpstr>Who is required to be vaccinated?</vt:lpstr>
      <vt:lpstr>Expanding Operations</vt:lpstr>
      <vt:lpstr>Considerations for a Remote Workforce</vt:lpstr>
      <vt:lpstr>Considerations for a Remote Workforce</vt:lpstr>
      <vt:lpstr>Future Crisis Resilience</vt:lpstr>
      <vt:lpstr>PowerPoint Presentation</vt:lpstr>
      <vt:lpstr>Thank you!  john.dony@nsc.org nsc.org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Edge</dc:creator>
  <cp:revision>2</cp:revision>
  <cp:lastPrinted>2020-06-01T20:34:20Z</cp:lastPrinted>
  <dcterms:created xsi:type="dcterms:W3CDTF">2012-04-15T17:48:32Z</dcterms:created>
  <dcterms:modified xsi:type="dcterms:W3CDTF">2022-02-03T16:11:42Z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0x010100F83AEE6401F85F49B174900C1E91EF15</vt:lpwstr>
  </property>
</Properties>
</file>