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60" r:id="rId4"/>
    <p:sldId id="363" r:id="rId5"/>
    <p:sldId id="263" r:id="rId6"/>
    <p:sldId id="364" r:id="rId7"/>
    <p:sldId id="262" r:id="rId8"/>
    <p:sldId id="264" r:id="rId9"/>
    <p:sldId id="270" r:id="rId10"/>
    <p:sldId id="266" r:id="rId11"/>
    <p:sldId id="277" r:id="rId12"/>
    <p:sldId id="362" r:id="rId13"/>
    <p:sldId id="267" r:id="rId14"/>
    <p:sldId id="268" r:id="rId15"/>
    <p:sldId id="366" r:id="rId16"/>
    <p:sldId id="261" r:id="rId17"/>
    <p:sldId id="365" r:id="rId18"/>
    <p:sldId id="265" r:id="rId19"/>
    <p:sldId id="258" r:id="rId20"/>
    <p:sldId id="259" r:id="rId21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6" y="2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r="http://schemas.openxmlformats.org/officeDocument/2006/relationships" xmlns:a14="http://schemas.microsoft.com/office/drawing/2010/main" xmlns:dsp="http://schemas.microsoft.com/office/drawing/2008/diagram" xmlns:dgm="http://schemas.openxmlformats.org/drawingml/2006/diagram" xmlns:a="http://schemas.openxmlformats.org/drawingml/2006/main">
  <dgm:ptLst>
    <dgm:pt modelId="{8BC9C638-7C4A-4E24-BBBD-7BB135FCC49A}" type="doc">
      <dgm:prSet loTypeId="urn:microsoft.com/office/officeart/2008/layout/PictureLineup" loCatId="pictur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CA"/>
        </a:p>
      </dgm:t>
    </dgm:pt>
    <dgm:pt modelId="{DAC13D3A-12EA-459B-AD2E-E3B3033FD5A5}">
      <dgm:prSet phldrT="[Text]"/>
      <dgm:spPr/>
      <dgm:t>
        <a:bodyPr/>
        <a:lstStyle/>
        <a:p>
          <a:r>
            <a:rPr lang="en-CA" noProof="0" dirty="0"/>
            <a:t>Norm Keith</a:t>
          </a:r>
        </a:p>
      </dgm:t>
    </dgm:pt>
    <dgm:pt modelId="{03FF8019-9BE1-4A52-B461-F79412F53B49}" type="parTrans" cxnId="{B6C47EE9-740A-490E-9449-669031B31594}">
      <dgm:prSet/>
      <dgm:spPr/>
      <dgm:t>
        <a:bodyPr/>
        <a:lstStyle/>
        <a:p>
          <a:endParaRPr lang="en-CA" noProof="0" dirty="0"/>
        </a:p>
      </dgm:t>
    </dgm:pt>
    <dgm:pt modelId="{A7E68A10-4D30-4139-B25E-9F439D2FDDBD}" type="sibTrans" cxnId="{B6C47EE9-740A-490E-9449-669031B31594}">
      <dgm:prSet/>
      <dgm:spPr/>
      <dgm:t>
        <a:bodyPr/>
        <a:lstStyle/>
        <a:p>
          <a:endParaRPr lang="en-CA" noProof="0" dirty="0"/>
        </a:p>
      </dgm:t>
    </dgm:pt>
    <dgm:pt modelId="{A586266D-04A1-4A01-BB4F-4CF792DE22B8}">
      <dgm:prSet phldrT="[Text]"/>
      <dgm:spPr/>
      <dgm:t>
        <a:bodyPr/>
        <a:lstStyle/>
        <a:p>
          <a:r>
            <a:rPr lang="en-CA" noProof="0" dirty="0"/>
            <a:t>Partner</a:t>
          </a:r>
        </a:p>
      </dgm:t>
    </dgm:pt>
    <dgm:pt modelId="{749048FC-3F33-40AD-946C-D3B8346EC9CA}" type="parTrans" cxnId="{8C18DD85-B8AB-4C25-A287-9596D57F757C}">
      <dgm:prSet/>
      <dgm:spPr/>
      <dgm:t>
        <a:bodyPr/>
        <a:lstStyle/>
        <a:p>
          <a:endParaRPr lang="en-CA" noProof="0" dirty="0"/>
        </a:p>
      </dgm:t>
    </dgm:pt>
    <dgm:pt modelId="{E0E94DA4-1C03-4A4A-820C-6C824BA11054}" type="sibTrans" cxnId="{8C18DD85-B8AB-4C25-A287-9596D57F757C}">
      <dgm:prSet/>
      <dgm:spPr/>
      <dgm:t>
        <a:bodyPr/>
        <a:lstStyle/>
        <a:p>
          <a:endParaRPr lang="en-CA" noProof="0" dirty="0"/>
        </a:p>
      </dgm:t>
    </dgm:pt>
    <dgm:pt modelId="{B0E2AC8A-E36D-4791-A607-623209063033}">
      <dgm:prSet phldrT="[Text]"/>
      <dgm:spPr/>
      <dgm:t>
        <a:bodyPr/>
        <a:lstStyle/>
        <a:p>
          <a:r>
            <a:rPr lang="en-CA" noProof="0" dirty="0"/>
            <a:t>+1 416 868 7824</a:t>
          </a:r>
        </a:p>
      </dgm:t>
    </dgm:pt>
    <dgm:pt modelId="{6E7FE734-0918-4978-9C9C-9F35E7D3CCBB}" type="parTrans" cxnId="{D2744249-E477-4479-8BD7-107E69CBC4F8}">
      <dgm:prSet/>
      <dgm:spPr/>
      <dgm:t>
        <a:bodyPr/>
        <a:lstStyle/>
        <a:p>
          <a:endParaRPr lang="en-CA" noProof="0" dirty="0"/>
        </a:p>
      </dgm:t>
    </dgm:pt>
    <dgm:pt modelId="{7FCA9775-ACD7-4C2E-A2A2-77B5578FF2DE}" type="sibTrans" cxnId="{D2744249-E477-4479-8BD7-107E69CBC4F8}">
      <dgm:prSet/>
      <dgm:spPr/>
      <dgm:t>
        <a:bodyPr/>
        <a:lstStyle/>
        <a:p>
          <a:endParaRPr lang="en-CA" noProof="0" dirty="0"/>
        </a:p>
      </dgm:t>
    </dgm:pt>
    <dgm:pt modelId="{BA13BA19-F081-4725-BB91-4A7B2C19C102}">
      <dgm:prSet phldrT="[Text]"/>
      <dgm:spPr/>
      <dgm:t>
        <a:bodyPr/>
        <a:lstStyle/>
        <a:p>
          <a:r>
            <a:rPr lang="en-CA" noProof="0" dirty="0"/>
            <a:t>nkeith@fasken.com</a:t>
          </a:r>
        </a:p>
      </dgm:t>
    </dgm:pt>
    <dgm:pt modelId="{56196CF8-30D2-457A-BAC3-6979402B49B5}" type="parTrans" cxnId="{1A3AFF9D-81D5-476A-9C90-A7066849FD4C}">
      <dgm:prSet/>
      <dgm:spPr/>
      <dgm:t>
        <a:bodyPr/>
        <a:lstStyle/>
        <a:p>
          <a:endParaRPr lang="en-CA" noProof="0" dirty="0"/>
        </a:p>
      </dgm:t>
    </dgm:pt>
    <dgm:pt modelId="{1D60E842-59DD-45B9-8B17-7BC1FD72554D}" type="sibTrans" cxnId="{1A3AFF9D-81D5-476A-9C90-A7066849FD4C}">
      <dgm:prSet/>
      <dgm:spPr/>
      <dgm:t>
        <a:bodyPr/>
        <a:lstStyle/>
        <a:p>
          <a:endParaRPr lang="en-CA" noProof="0" dirty="0"/>
        </a:p>
      </dgm:t>
    </dgm:pt>
    <dgm:pt modelId="{A5A3172E-DF69-4DEF-9D87-E879446936FA}" type="pres">
      <dgm:prSet presAssocID="{8BC9C638-7C4A-4E24-BBBD-7BB135FCC49A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</dgm:pt>
    <dgm:pt modelId="{610F98C1-C211-44E4-BDC1-73BF310F0387}" type="pres">
      <dgm:prSet presAssocID="{DAC13D3A-12EA-459B-AD2E-E3B3033FD5A5}" presName="composite" presStyleCnt="0"/>
      <dgm:spPr/>
    </dgm:pt>
    <dgm:pt modelId="{A32457B8-D243-4C13-BB34-94ACF61E3612}" type="pres">
      <dgm:prSet presAssocID="{DAC13D3A-12EA-459B-AD2E-E3B3033FD5A5}" presName="Image" presStyleLbl="align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6F06499-A161-4A46-BD03-1B19927CB95E}" type="pres">
      <dgm:prSet presAssocID="{DAC13D3A-12EA-459B-AD2E-E3B3033FD5A5}" presName="Accent" presStyleLbl="parChTrans1D1" presStyleIdx="0" presStyleCnt="1"/>
      <dgm:spPr/>
    </dgm:pt>
    <dgm:pt modelId="{6800CA5F-006E-455B-86FB-AD23F71C68E2}" type="pres">
      <dgm:prSet presAssocID="{DAC13D3A-12EA-459B-AD2E-E3B3033FD5A5}" presName="Parent" presStyleLbl="revTx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D2744249-E477-4479-8BD7-107E69CBC4F8}" srcId="{DAC13D3A-12EA-459B-AD2E-E3B3033FD5A5}" destId="{B0E2AC8A-E36D-4791-A607-623209063033}" srcOrd="1" destOrd="0" parTransId="{6E7FE734-0918-4978-9C9C-9F35E7D3CCBB}" sibTransId="{7FCA9775-ACD7-4C2E-A2A2-77B5578FF2DE}"/>
    <dgm:cxn modelId="{8C18DD85-B8AB-4C25-A287-9596D57F757C}" srcId="{DAC13D3A-12EA-459B-AD2E-E3B3033FD5A5}" destId="{A586266D-04A1-4A01-BB4F-4CF792DE22B8}" srcOrd="0" destOrd="0" parTransId="{749048FC-3F33-40AD-946C-D3B8346EC9CA}" sibTransId="{E0E94DA4-1C03-4A4A-820C-6C824BA11054}"/>
    <dgm:cxn modelId="{733DDB9D-00A8-4B77-9524-1C59C661AC68}" type="presOf" srcId="{B0E2AC8A-E36D-4791-A607-623209063033}" destId="{6800CA5F-006E-455B-86FB-AD23F71C68E2}" srcOrd="0" destOrd="2" presId="urn:microsoft.com/office/officeart/2008/layout/PictureLineup"/>
    <dgm:cxn modelId="{1A3AFF9D-81D5-476A-9C90-A7066849FD4C}" srcId="{DAC13D3A-12EA-459B-AD2E-E3B3033FD5A5}" destId="{BA13BA19-F081-4725-BB91-4A7B2C19C102}" srcOrd="2" destOrd="0" parTransId="{56196CF8-30D2-457A-BAC3-6979402B49B5}" sibTransId="{1D60E842-59DD-45B9-8B17-7BC1FD72554D}"/>
    <dgm:cxn modelId="{19FFEFAC-80F6-4385-82EA-C9BFB7D3E605}" type="presOf" srcId="{A586266D-04A1-4A01-BB4F-4CF792DE22B8}" destId="{6800CA5F-006E-455B-86FB-AD23F71C68E2}" srcOrd="0" destOrd="1" presId="urn:microsoft.com/office/officeart/2008/layout/PictureLineup"/>
    <dgm:cxn modelId="{98BCC1BF-EF14-410C-9CCC-C0CD464FD44D}" type="presOf" srcId="{8BC9C638-7C4A-4E24-BBBD-7BB135FCC49A}" destId="{A5A3172E-DF69-4DEF-9D87-E879446936FA}" srcOrd="0" destOrd="0" presId="urn:microsoft.com/office/officeart/2008/layout/PictureLineup"/>
    <dgm:cxn modelId="{B6C47EE9-740A-490E-9449-669031B31594}" srcId="{8BC9C638-7C4A-4E24-BBBD-7BB135FCC49A}" destId="{DAC13D3A-12EA-459B-AD2E-E3B3033FD5A5}" srcOrd="0" destOrd="0" parTransId="{03FF8019-9BE1-4A52-B461-F79412F53B49}" sibTransId="{A7E68A10-4D30-4139-B25E-9F439D2FDDBD}"/>
    <dgm:cxn modelId="{9ABBD0F4-DEE2-4247-A785-1EF1F0F4BF6C}" type="presOf" srcId="{DAC13D3A-12EA-459B-AD2E-E3B3033FD5A5}" destId="{6800CA5F-006E-455B-86FB-AD23F71C68E2}" srcOrd="0" destOrd="0" presId="urn:microsoft.com/office/officeart/2008/layout/PictureLineup"/>
    <dgm:cxn modelId="{FEF53EF5-DA9D-4F05-9BE5-AC5E393E5BFD}" type="presOf" srcId="{BA13BA19-F081-4725-BB91-4A7B2C19C102}" destId="{6800CA5F-006E-455B-86FB-AD23F71C68E2}" srcOrd="0" destOrd="3" presId="urn:microsoft.com/office/officeart/2008/layout/PictureLineup"/>
    <dgm:cxn modelId="{75E93CD4-7FEC-407F-B8B6-AB1113514EA8}" type="presParOf" srcId="{A5A3172E-DF69-4DEF-9D87-E879446936FA}" destId="{610F98C1-C211-44E4-BDC1-73BF310F0387}" srcOrd="0" destOrd="0" presId="urn:microsoft.com/office/officeart/2008/layout/PictureLineup"/>
    <dgm:cxn modelId="{ACDD503E-922B-412A-98C6-DB334060CDDB}" type="presParOf" srcId="{610F98C1-C211-44E4-BDC1-73BF310F0387}" destId="{A32457B8-D243-4C13-BB34-94ACF61E3612}" srcOrd="0" destOrd="0" presId="urn:microsoft.com/office/officeart/2008/layout/PictureLineup"/>
    <dgm:cxn modelId="{7349B6B3-2418-44D5-BB8B-B63A8DF3840F}" type="presParOf" srcId="{610F98C1-C211-44E4-BDC1-73BF310F0387}" destId="{C6F06499-A161-4A46-BD03-1B19927CB95E}" srcOrd="1" destOrd="0" presId="urn:microsoft.com/office/officeart/2008/layout/PictureLineup"/>
    <dgm:cxn modelId="{98E88753-96BE-42E7-81FE-80D4C160C77B}" type="presParOf" srcId="{610F98C1-C211-44E4-BDC1-73BF310F0387}" destId="{6800CA5F-006E-455B-86FB-AD23F71C68E2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r="http://schemas.openxmlformats.org/officeDocument/2006/relationships" xmlns:a14="http://schemas.microsoft.com/office/drawing/2010/main"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457B8-D243-4C13-BB34-94ACF61E3612}">
      <dsp:nvSpPr>
        <dsp:cNvPr id="0" name=""/>
        <dsp:cNvSpPr/>
      </dsp:nvSpPr>
      <dsp:spPr>
        <a:xfrm>
          <a:off x="3221831" y="0"/>
          <a:ext cx="2052637" cy="20526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06499-A161-4A46-BD03-1B19927CB95E}">
      <dsp:nvSpPr>
        <dsp:cNvPr id="0" name=""/>
        <dsp:cNvSpPr/>
      </dsp:nvSpPr>
      <dsp:spPr>
        <a:xfrm>
          <a:off x="3221831" y="0"/>
          <a:ext cx="205" cy="4105275"/>
        </a:xfrm>
        <a:prstGeom prst="line">
          <a:avLst/>
        </a:pr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00CA5F-006E-455B-86FB-AD23F71C68E2}">
      <dsp:nvSpPr>
        <dsp:cNvPr id="0" name=""/>
        <dsp:cNvSpPr/>
      </dsp:nvSpPr>
      <dsp:spPr>
        <a:xfrm>
          <a:off x="3221831" y="2052637"/>
          <a:ext cx="2052637" cy="2052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noProof="0" dirty="0"/>
            <a:t>Norm Keith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500" kern="1200" noProof="0" dirty="0"/>
            <a:t>Partner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500" kern="1200" noProof="0" dirty="0"/>
            <a:t>+1 416 868 7824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500" kern="1200" noProof="0" dirty="0"/>
            <a:t>nkeith@fasken.com</a:t>
          </a:r>
        </a:p>
      </dsp:txBody>
      <dsp:txXfrm>
        <a:off x="3221831" y="2052637"/>
        <a:ext cx="2052637" cy="2052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fmcover2"/>
          <p:cNvSpPr/>
          <p:nvPr/>
        </p:nvSpPr>
        <p:spPr>
          <a:xfrm>
            <a:off x="162000" y="162000"/>
            <a:ext cx="8827200" cy="2772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23528" y="3219822"/>
            <a:ext cx="3707936" cy="1296144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CA" noProof="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>
          <a:xfrm>
            <a:off x="288504" y="4780800"/>
            <a:ext cx="2051248" cy="273600"/>
          </a:xfrm>
        </p:spPr>
        <p:txBody>
          <a:bodyPr/>
          <a:lstStyle/>
          <a:p>
            <a:fld id="{E54A871A-B194-4258-923D-D8A0532AC07F}" type="datetimeFigureOut">
              <a:rPr lang="en-CA" smtClean="0"/>
              <a:t>07/04/2021</a:t>
            </a:fld>
            <a:endParaRPr lang="en-CA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6212904" y="4781522"/>
            <a:ext cx="1959496" cy="2736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8360420" y="4774741"/>
            <a:ext cx="532060" cy="273600"/>
          </a:xfrm>
        </p:spPr>
        <p:txBody>
          <a:bodyPr/>
          <a:lstStyle/>
          <a:p>
            <a:fld id="{E0E188A6-1E21-4BAD-8A7F-BEED75DF329B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4" name="Rectangle 3" descr="fmTriangleCover2"/>
          <p:cNvSpPr/>
          <p:nvPr/>
        </p:nvSpPr>
        <p:spPr>
          <a:xfrm>
            <a:off x="4186683" y="2723704"/>
            <a:ext cx="385317" cy="49611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00" y="267494"/>
            <a:ext cx="4280400" cy="2536906"/>
          </a:xfrm>
        </p:spPr>
        <p:txBody>
          <a:bodyPr anchor="b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706063856"/>
      </p:ext>
    </p:extLst>
  </p:cSld>
  <p:clrMapOvr>
    <a:masterClrMapping/>
  </p:clrMapOvr>
</p:sldLayout>
</file>

<file path=ppt/slideLayouts/slideLayout1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pPr/>
              <a:t>07/04/2021</a:t>
            </a:fld>
            <a:endParaRPr lang="en-C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pPr/>
              <a:t>‹#›</a:t>
            </a:fld>
            <a:endParaRPr lang="en-CA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11560" y="843856"/>
            <a:ext cx="7920880" cy="3096047"/>
          </a:xfrm>
        </p:spPr>
        <p:txBody>
          <a:bodyPr anchor="ctr"/>
          <a:lstStyle>
            <a:lvl1pPr marL="0" indent="0" algn="ctr">
              <a:buNone/>
              <a:defRPr i="1">
                <a:solidFill>
                  <a:schemeClr val="accent3"/>
                </a:solidFill>
                <a:latin typeface="Georgia" panose="02040502050405020303" pitchFamily="18" charset="0"/>
              </a:defRPr>
            </a:lvl1pPr>
            <a:lvl2pPr marL="265113" indent="0">
              <a:buNone/>
              <a:defRPr>
                <a:latin typeface="Georgia" panose="02040502050405020303" pitchFamily="18" charset="0"/>
              </a:defRPr>
            </a:lvl2pPr>
            <a:lvl3pPr marL="538163" indent="0">
              <a:buNone/>
              <a:defRPr>
                <a:latin typeface="Georgia" panose="02040502050405020303" pitchFamily="18" charset="0"/>
              </a:defRPr>
            </a:lvl3pPr>
            <a:lvl4pPr marL="804862" indent="0">
              <a:buNone/>
              <a:defRPr>
                <a:latin typeface="Georgia" panose="02040502050405020303" pitchFamily="18" charset="0"/>
              </a:defRPr>
            </a:lvl4pPr>
            <a:lvl5pPr marL="1076325" indent="0">
              <a:buNone/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1244598"/>
      </p:ext>
    </p:extLst>
  </p:cSld>
  <p:clrMapOvr>
    <a:masterClrMapping/>
  </p:clrMapOvr>
</p:sldLayout>
</file>

<file path=ppt/slideLayouts/slideLayout1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>
  <p:cSld name="Sign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t>07/04/2021</a:t>
            </a:fld>
            <a:endParaRPr lang="en-C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6" name="SmartArt Placeholder 5"/>
          <p:cNvSpPr>
            <a:spLocks noGrp="1"/>
          </p:cNvSpPr>
          <p:nvPr>
            <p:ph type="dgm" sz="quarter" idx="13"/>
          </p:nvPr>
        </p:nvSpPr>
        <p:spPr>
          <a:xfrm>
            <a:off x="323528" y="411164"/>
            <a:ext cx="8496944" cy="4105275"/>
          </a:xfrm>
        </p:spPr>
        <p:txBody>
          <a:bodyPr/>
          <a:lstStyle>
            <a:lvl1pPr marL="265113" indent="-265113">
              <a:defRPr/>
            </a:lvl1pPr>
          </a:lstStyle>
          <a:p>
            <a:r>
              <a:rPr lang="en-US" noProof="0" dirty="0"/>
              <a:t>Click icon to add SmartArt graphic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898839286"/>
      </p:ext>
    </p:extLst>
  </p:cSld>
  <p:clrMapOvr>
    <a:masterClrMapping/>
  </p:clrMapOvr>
</p:sldLayout>
</file>

<file path=ppt/slideLayouts/slideLayout1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smtClean="0"/>
              <a:t>07/04/2021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" name="Rectangle 1" descr="fmlogo2"/>
          <p:cNvSpPr/>
          <p:nvPr/>
        </p:nvSpPr>
        <p:spPr>
          <a:xfrm>
            <a:off x="968400" y="1130400"/>
            <a:ext cx="7210800" cy="2880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464272"/>
      </p:ext>
    </p:extLst>
  </p:cSld>
  <p:clrMapOvr>
    <a:masterClrMapping/>
  </p:clrMapOvr>
</p:sldLayout>
</file>

<file path=ppt/slideLayouts/slideLayout2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smtClean="0"/>
              <a:t>07/04/2021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9" name="Rectangle 8" descr="fmTriangle2"/>
          <p:cNvSpPr/>
          <p:nvPr/>
        </p:nvSpPr>
        <p:spPr>
          <a:xfrm>
            <a:off x="395537" y="411007"/>
            <a:ext cx="223705" cy="288032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80239439"/>
      </p:ext>
    </p:extLst>
  </p:cSld>
  <p:clrMapOvr>
    <a:masterClrMapping/>
  </p:clrMapOvr>
</p:sldLayout>
</file>

<file path=ppt/slideLayouts/slideLayout3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0" y="3092400"/>
            <a:ext cx="3888000" cy="720000"/>
          </a:xfrm>
        </p:spPr>
        <p:txBody>
          <a:bodyPr lIns="0" tIns="46800" rIns="0" bIns="46800" anchor="t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CA" noProof="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>
          <a:xfrm>
            <a:off x="288504" y="4780800"/>
            <a:ext cx="2051248" cy="273600"/>
          </a:xfrm>
        </p:spPr>
        <p:txBody>
          <a:bodyPr/>
          <a:lstStyle/>
          <a:p>
            <a:fld id="{E54A871A-B194-4258-923D-D8A0532AC07F}" type="datetimeFigureOut">
              <a:rPr lang="en-CA" smtClean="0"/>
              <a:t>07/04/2021</a:t>
            </a:fld>
            <a:endParaRPr lang="en-CA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6212904" y="4781522"/>
            <a:ext cx="1959496" cy="27360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8360420" y="4774741"/>
            <a:ext cx="532060" cy="273600"/>
          </a:xfrm>
        </p:spPr>
        <p:txBody>
          <a:bodyPr/>
          <a:lstStyle/>
          <a:p>
            <a:fld id="{E0E188A6-1E21-4BAD-8A7F-BEED75DF329B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4" name="Rectangle 3" descr="fmTriangleCover2"/>
          <p:cNvSpPr/>
          <p:nvPr/>
        </p:nvSpPr>
        <p:spPr>
          <a:xfrm>
            <a:off x="4186683" y="832282"/>
            <a:ext cx="385317" cy="496118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6400"/>
            <a:ext cx="3888000" cy="1728000"/>
          </a:xfrm>
        </p:spPr>
        <p:txBody>
          <a:bodyPr lIns="0" rIns="0" anchor="t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1243214155"/>
      </p:ext>
    </p:extLst>
  </p:cSld>
  <p:clrMapOvr>
    <a:masterClrMapping/>
  </p:clrMapOvr>
</p:sldLayout>
</file>

<file path=ppt/slideLayouts/slideLayout4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00" y="266400"/>
            <a:ext cx="7992000" cy="10080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75605"/>
            <a:ext cx="3816424" cy="33190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5605"/>
            <a:ext cx="3816000" cy="33190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t>07/04/2021</a:t>
            </a:fld>
            <a:endParaRPr lang="en-C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10000" y="4780800"/>
            <a:ext cx="1958400" cy="273844"/>
          </a:xfrm>
        </p:spPr>
        <p:txBody>
          <a:bodyPr/>
          <a:lstStyle/>
          <a:p>
            <a:endParaRPr lang="en-C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9" name="Rectangle 8" descr="fmTriangle2"/>
          <p:cNvSpPr/>
          <p:nvPr/>
        </p:nvSpPr>
        <p:spPr>
          <a:xfrm>
            <a:off x="395537" y="411007"/>
            <a:ext cx="223705" cy="288032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3203201"/>
      </p:ext>
    </p:extLst>
  </p:cSld>
  <p:clrMapOvr>
    <a:masterClrMapping/>
  </p:clrMapOvr>
</p:sldLayout>
</file>

<file path=ppt/slideLayouts/slideLayout5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00" y="266400"/>
            <a:ext cx="79920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275606"/>
            <a:ext cx="3816424" cy="57606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576" y="1851671"/>
            <a:ext cx="3816424" cy="27429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600" y="1275606"/>
            <a:ext cx="3816000" cy="57606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7600" y="1851671"/>
            <a:ext cx="3816000" cy="27429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t>07/04/2021</a:t>
            </a:fld>
            <a:endParaRPr lang="en-CA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11" name="Rectangle 10" descr="fmTriangle2"/>
          <p:cNvSpPr/>
          <p:nvPr/>
        </p:nvSpPr>
        <p:spPr>
          <a:xfrm>
            <a:off x="395537" y="411007"/>
            <a:ext cx="223705" cy="288032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0051315"/>
      </p:ext>
    </p:extLst>
  </p:cSld>
  <p:clrMapOvr>
    <a:masterClrMapping/>
  </p:clrMapOvr>
</p:sldLayout>
</file>

<file path=ppt/slideLayouts/slideLayout6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t>07/04/2021</a:t>
            </a:fld>
            <a:endParaRPr lang="en-C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7" name="Rectangle 6" descr="fmTriangle2"/>
          <p:cNvSpPr/>
          <p:nvPr/>
        </p:nvSpPr>
        <p:spPr>
          <a:xfrm>
            <a:off x="395537" y="411007"/>
            <a:ext cx="223705" cy="288032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7995756"/>
      </p:ext>
    </p:extLst>
  </p:cSld>
  <p:clrMapOvr>
    <a:masterClrMapping/>
  </p:clrMapOvr>
</p:sldLayout>
</file>

<file path=ppt/slideLayouts/slideLayout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smtClean="0"/>
              <a:t>07/04/2021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2023566"/>
      </p:ext>
    </p:extLst>
  </p:cSld>
  <p:clrMapOvr>
    <a:masterClrMapping/>
  </p:clrMapOvr>
</p:sldLayout>
</file>

<file path=ppt/slideLayouts/slideLayout8.xml><?xml version="1.0" encoding="utf-8"?>
<p:sldLayout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7494"/>
            <a:ext cx="3672408" cy="1530000"/>
          </a:xfrm>
        </p:spPr>
        <p:txBody>
          <a:bodyPr anchor="t">
            <a:normAutofit/>
          </a:bodyPr>
          <a:lstStyle>
            <a:lvl1pPr algn="l">
              <a:defRPr sz="4000" b="0"/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4000" y="267494"/>
            <a:ext cx="4230000" cy="43204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576" y="1836793"/>
            <a:ext cx="3672408" cy="72008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t>07/04/2021</a:t>
            </a:fld>
            <a:endParaRPr lang="en-C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9" name="Rectangle 8" descr="fmTriangle2"/>
          <p:cNvSpPr/>
          <p:nvPr/>
        </p:nvSpPr>
        <p:spPr>
          <a:xfrm>
            <a:off x="395537" y="411007"/>
            <a:ext cx="223705" cy="288032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5198889"/>
      </p:ext>
    </p:extLst>
  </p:cSld>
  <p:clrMapOvr>
    <a:masterClrMapping/>
  </p:clrMapOvr>
</p:sldLayout>
</file>

<file path=ppt/slideLayouts/slideLayout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1904" y="3600451"/>
            <a:ext cx="5486400" cy="425054"/>
          </a:xfrm>
        </p:spPr>
        <p:txBody>
          <a:bodyPr anchor="b"/>
          <a:lstStyle>
            <a:lvl1pPr algn="l">
              <a:defRPr sz="2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1904" y="411510"/>
            <a:ext cx="5486400" cy="31605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1904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871A-B194-4258-923D-D8A0532AC07F}" type="datetimeFigureOut">
              <a:rPr lang="en-CA" noProof="0" smtClean="0"/>
              <a:t>07/04/2021</a:t>
            </a:fld>
            <a:endParaRPr lang="en-C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188A6-1E21-4BAD-8A7F-BEED75DF329B}" type="slidenum">
              <a:rPr lang="en-CA" noProof="0" smtClean="0"/>
              <a:t>‹#›</a:t>
            </a:fld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77983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5576" y="267495"/>
            <a:ext cx="7992888" cy="1008112"/>
          </a:xfrm>
          <a:prstGeom prst="rect">
            <a:avLst/>
          </a:prstGeom>
        </p:spPr>
        <p:txBody>
          <a:bodyPr vert="horz" lIns="90000" tIns="46800" rIns="90000" bIns="46800" rtlCol="0" anchor="t">
            <a:noAutofit/>
          </a:bodyPr>
          <a:lstStyle/>
          <a:p>
            <a:r>
              <a:rPr lang="en-US" noProof="0"/>
              <a:t>Click to edit Master title style</a:t>
            </a:r>
            <a:endParaRPr lang="en-CA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275607"/>
            <a:ext cx="7992888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504" y="4780800"/>
            <a:ext cx="2051248" cy="273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marL="0" indent="0" algn="l">
              <a:defRPr sz="1200">
                <a:solidFill>
                  <a:schemeClr val="accent5"/>
                </a:solidFill>
                <a:latin typeface="Georgia" panose="02040502050405020303" pitchFamily="18" charset="0"/>
              </a:defRPr>
            </a:lvl1pPr>
          </a:lstStyle>
          <a:p>
            <a:fld id="{E54A871A-B194-4258-923D-D8A0532AC07F}" type="datetimeFigureOut">
              <a:rPr lang="en-CA" noProof="0" smtClean="0"/>
              <a:pPr/>
              <a:t>07/04/2021</a:t>
            </a:fld>
            <a:endParaRPr lang="en-C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1488" y="4781522"/>
            <a:ext cx="1959496" cy="273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  <a:latin typeface="Georgia" panose="02040502050405020303" pitchFamily="18" charset="0"/>
              </a:defRPr>
            </a:lvl1pPr>
          </a:lstStyle>
          <a:p>
            <a:endParaRPr lang="en-C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0420" y="4774741"/>
            <a:ext cx="532060" cy="273600"/>
          </a:xfrm>
          <a:prstGeom prst="rect">
            <a:avLst/>
          </a:prstGeom>
        </p:spPr>
        <p:txBody>
          <a:bodyPr vert="horz" lIns="90000" tIns="46800" rIns="90000" bIns="46800" rtlCol="0" anchor="b"/>
          <a:lstStyle>
            <a:lvl1pPr algn="r">
              <a:defRPr sz="1200">
                <a:solidFill>
                  <a:schemeClr val="accent5"/>
                </a:solidFill>
                <a:latin typeface="Georgia" panose="02040502050405020303" pitchFamily="18" charset="0"/>
              </a:defRPr>
            </a:lvl1pPr>
          </a:lstStyle>
          <a:p>
            <a:fld id="{E0E188A6-1E21-4BAD-8A7F-BEED75DF329B}" type="slidenum">
              <a:rPr lang="en-CA" noProof="0" smtClean="0"/>
              <a:pPr/>
              <a:t>‹#›</a:t>
            </a:fld>
            <a:endParaRPr lang="en-CA" noProof="0" dirty="0"/>
          </a:p>
        </p:txBody>
      </p:sp>
      <p:sp>
        <p:nvSpPr>
          <p:cNvPr id="9" name="Rectangle 8" descr="fmfooter2"/>
          <p:cNvSpPr/>
          <p:nvPr/>
        </p:nvSpPr>
        <p:spPr>
          <a:xfrm>
            <a:off x="3974400" y="4669200"/>
            <a:ext cx="1188000" cy="475200"/>
          </a:xfrm>
          <a:prstGeom prst="rect">
            <a:avLst/>
          </a:prstGeom>
          <a:blipFill>
            <a:blip r:embed="rId1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8518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3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30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667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714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D46E149-6709-4B4B-A930-8D3068BD20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1800" dirty="0"/>
              <a:t>Norm Keith</a:t>
            </a:r>
          </a:p>
          <a:p>
            <a:r>
              <a:rPr lang="en-CA" sz="1800" dirty="0"/>
              <a:t>Partner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3C94CB-5937-47BD-BC07-3C903D15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" y="267494"/>
            <a:ext cx="7850161" cy="2057695"/>
          </a:xfrm>
        </p:spPr>
        <p:txBody>
          <a:bodyPr>
            <a:normAutofit/>
          </a:bodyPr>
          <a:lstStyle/>
          <a:p>
            <a:r>
              <a:rPr lang="en-CA" dirty="0"/>
              <a:t>Practical Guidance For Employers on COVID-19 Vaccination Policies</a:t>
            </a:r>
          </a:p>
        </p:txBody>
      </p:sp>
    </p:spTree>
    <p:extLst>
      <p:ext uri="{BB962C8B-B14F-4D97-AF65-F5344CB8AC3E}">
        <p14:creationId xmlns:p14="http://schemas.microsoft.com/office/powerpoint/2010/main" val="2867527294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CC14E-AD46-4D7D-A1D3-B202749C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Arbitral Jurisprudence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CE90F-7C93-4FEB-9235-09133BC5B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131376"/>
            <a:ext cx="7992888" cy="3456599"/>
          </a:xfrm>
        </p:spPr>
        <p:txBody>
          <a:bodyPr/>
          <a:lstStyle/>
          <a:p>
            <a:pPr lvl="0"/>
            <a:r>
              <a:rPr lang="en-CA" sz="2000" dirty="0"/>
              <a:t>Union challenges to mandatory vaccination policies for influenza immunization have had mixed results </a:t>
            </a:r>
          </a:p>
          <a:p>
            <a:pPr lvl="0"/>
            <a:r>
              <a:rPr lang="en-CA" sz="2000" dirty="0"/>
              <a:t>Evidence of the severity of the infectious disease and the effectiveness of vaccines have been considered by arbitrators</a:t>
            </a:r>
          </a:p>
          <a:p>
            <a:pPr lvl="0"/>
            <a:r>
              <a:rPr lang="en-CA" sz="2000" dirty="0"/>
              <a:t>Past “mask or vaccinate” jurisprudence not binding and not very helpful in “mandatory proof of COVID-19 vaccination” context</a:t>
            </a:r>
          </a:p>
          <a:p>
            <a:pPr lvl="0"/>
            <a:r>
              <a:rPr lang="en-CA" sz="2000" dirty="0"/>
              <a:t>No cases yet regarding mandatory proof of COVID-19 vaccination challenges; will risk and vaccine efficacy</a:t>
            </a:r>
          </a:p>
        </p:txBody>
      </p:sp>
    </p:spTree>
    <p:extLst>
      <p:ext uri="{BB962C8B-B14F-4D97-AF65-F5344CB8AC3E}">
        <p14:creationId xmlns:p14="http://schemas.microsoft.com/office/powerpoint/2010/main" val="3184482983"/>
      </p:ext>
    </p:extLst>
  </p:cSld>
  <p:clrMapOvr>
    <a:masterClrMapping/>
  </p:clrMapOvr>
</p:sld>
</file>

<file path=ppt/slides/slide11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7495"/>
            <a:ext cx="7992888" cy="570705"/>
          </a:xfrm>
        </p:spPr>
        <p:txBody>
          <a:bodyPr/>
          <a:lstStyle/>
          <a:p>
            <a:r>
              <a:rPr lang="en-CA" sz="2800" dirty="0"/>
              <a:t>COVID-19 Testing – Case Law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42109"/>
            <a:ext cx="7992888" cy="3645866"/>
          </a:xfrm>
        </p:spPr>
        <p:txBody>
          <a:bodyPr/>
          <a:lstStyle/>
          <a:p>
            <a:pPr marL="0" indent="0">
              <a:buNone/>
            </a:pPr>
            <a:r>
              <a:rPr lang="en-CA" sz="2000" b="1" i="1" dirty="0"/>
              <a:t>Caressant Care Nursing &amp; Retirement Homes v Christian Labour Association of Canada, </a:t>
            </a:r>
            <a:r>
              <a:rPr lang="en-CA" sz="1400" b="1" dirty="0">
                <a:latin typeface="Open Sans"/>
              </a:rPr>
              <a:t>2020 CanLII 100531 (Ont Arb), </a:t>
            </a:r>
            <a:r>
              <a:rPr lang="en-CA" sz="1400" dirty="0"/>
              <a:t>(released December 9, 2020, Arbitrator Randall):</a:t>
            </a:r>
            <a:endParaRPr lang="en-CA" sz="2000" i="1" dirty="0"/>
          </a:p>
          <a:p>
            <a:r>
              <a:rPr lang="en-CA" sz="2000" dirty="0"/>
              <a:t>No positive cases of COVID-19 infection among staff, management or residents</a:t>
            </a:r>
          </a:p>
          <a:p>
            <a:r>
              <a:rPr lang="en-CA" sz="2000" dirty="0"/>
              <a:t>Rule required tests done every two weeks, refusal = employee being held out of service/laid off until they complied</a:t>
            </a:r>
          </a:p>
          <a:p>
            <a:r>
              <a:rPr lang="en-CA" sz="2000" dirty="0"/>
              <a:t>Arbitrator Randall upheld an employer unilateral policy requiring all staff at a retirement home to undergo nasal-swab surveillance testing for COVID-19 was reasonable and enforceable </a:t>
            </a:r>
            <a:endParaRPr lang="en-CA" sz="2000" i="1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3058811"/>
      </p:ext>
    </p:extLst>
  </p:cSld>
  <p:clrMapOvr>
    <a:masterClrMapping/>
  </p:clrMapOvr>
</p:sld>
</file>

<file path=ppt/slides/slide12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7495"/>
            <a:ext cx="7992888" cy="570705"/>
          </a:xfrm>
        </p:spPr>
        <p:txBody>
          <a:bodyPr/>
          <a:lstStyle/>
          <a:p>
            <a:r>
              <a:rPr lang="en-CA" sz="2800" dirty="0"/>
              <a:t>COVID-19 Testing – Case Law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42109"/>
            <a:ext cx="7992888" cy="3645866"/>
          </a:xfrm>
        </p:spPr>
        <p:txBody>
          <a:bodyPr/>
          <a:lstStyle/>
          <a:p>
            <a:pPr marL="0" lvl="0" indent="0">
              <a:buNone/>
            </a:pPr>
            <a:endParaRPr lang="en-CA" sz="1800" b="1" dirty="0">
              <a:solidFill>
                <a:srgbClr val="FF4614"/>
              </a:solidFill>
            </a:endParaRPr>
          </a:p>
          <a:p>
            <a:r>
              <a:rPr lang="en-CA" sz="1800" b="1" dirty="0">
                <a:solidFill>
                  <a:srgbClr val="FF0000"/>
                </a:solidFill>
              </a:rPr>
              <a:t>Arbitrator held: </a:t>
            </a:r>
            <a:r>
              <a:rPr lang="en-CA" sz="1800" dirty="0"/>
              <a:t>the policy to be consistent with the collective agreement, a reasonable exercise of Management Rights, clear and unequivocal, and incorporated a generous accommodation provision, but that the disciplinary nature of being held out of work required a balancing analysis.</a:t>
            </a:r>
          </a:p>
          <a:p>
            <a:endParaRPr lang="en-CA" sz="1800" dirty="0"/>
          </a:p>
          <a:p>
            <a:r>
              <a:rPr lang="en-CA" sz="1800" b="1" dirty="0">
                <a:solidFill>
                  <a:srgbClr val="FF0000"/>
                </a:solidFill>
              </a:rPr>
              <a:t>It is Reasonable</a:t>
            </a:r>
            <a:r>
              <a:rPr lang="en-CA" sz="1800" dirty="0"/>
              <a:t>: i) a positive test for COVID-19 does not reflect culpable behaviour, ii) the COVID-19 virus is highly infectious and often deadly for the elderly, especially those who live in contained environments, and iii) the high value of a testing regime to combat the spread of the virus. The grievance was dismissed.</a:t>
            </a:r>
            <a:endParaRPr lang="en-CA" sz="1800" i="1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3076297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7865-4715-4664-A1B0-44FA4CDB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Employer COVID-19 Vaccination Policies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0942-F23C-4913-8E2B-FCB5B4DC2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75607"/>
            <a:ext cx="7992888" cy="3115636"/>
          </a:xfrm>
        </p:spPr>
        <p:txBody>
          <a:bodyPr/>
          <a:lstStyle/>
          <a:p>
            <a:pPr lvl="0"/>
            <a:r>
              <a:rPr lang="en-CA" sz="2000" dirty="0"/>
              <a:t>Employers need to develop a COVID-19 Vaccine Policy that is reasonable for their workers and their workplace</a:t>
            </a:r>
          </a:p>
          <a:p>
            <a:pPr lvl="0"/>
            <a:r>
              <a:rPr lang="en-CA" sz="2000" dirty="0"/>
              <a:t>Employer may require “proof of vaccine” under commercial contracts with hospitals, LTC homes and other high exposure to other workers and 3</a:t>
            </a:r>
            <a:r>
              <a:rPr lang="en-CA" sz="2000" baseline="30000" dirty="0"/>
              <a:t>rd</a:t>
            </a:r>
            <a:r>
              <a:rPr lang="en-CA" sz="2000" dirty="0"/>
              <a:t> parties in workplaces (i.e. retail)</a:t>
            </a:r>
          </a:p>
          <a:p>
            <a:pPr lvl="0"/>
            <a:r>
              <a:rPr lang="en-CA" sz="2000" dirty="0"/>
              <a:t>OHS law supports legal authority for an employer to require mandatory proof of COVID-19 vaccination, with HR exceptions</a:t>
            </a:r>
          </a:p>
          <a:p>
            <a:pPr lvl="0"/>
            <a:r>
              <a:rPr lang="en-CA" sz="2000" dirty="0"/>
              <a:t>OHS law priority of worker and 3</a:t>
            </a:r>
            <a:r>
              <a:rPr lang="en-CA" sz="2000" baseline="30000" dirty="0"/>
              <a:t>rd</a:t>
            </a:r>
            <a:r>
              <a:rPr lang="en-CA" sz="2000" dirty="0"/>
              <a:t> party safety is bolstered by business/economic reasons/community reasonability arguments</a:t>
            </a:r>
          </a:p>
        </p:txBody>
      </p:sp>
    </p:spTree>
    <p:extLst>
      <p:ext uri="{BB962C8B-B14F-4D97-AF65-F5344CB8AC3E}">
        <p14:creationId xmlns:p14="http://schemas.microsoft.com/office/powerpoint/2010/main" val="165127334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EF88B-4BF4-4C2C-B527-40479048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400" dirty="0"/>
              <a:t>Questions for Employers Vaccine Policy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A40A1-B5D3-45A8-95A5-33DACF35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64423"/>
            <a:ext cx="7992888" cy="3611582"/>
          </a:xfrm>
        </p:spPr>
        <p:txBody>
          <a:bodyPr/>
          <a:lstStyle/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Is the policy consistent with CA/ employment contract?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Does the policy comply with the </a:t>
            </a:r>
            <a:r>
              <a:rPr lang="en-CA" sz="2000" i="1" dirty="0"/>
              <a:t>KVP</a:t>
            </a:r>
            <a:r>
              <a:rPr lang="en-CA" sz="2000" dirty="0"/>
              <a:t> test?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What kind of proof of vaccination is available/acceptable?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How will employer accommodate workers with exceptions? 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What are the consequences for “antivaxxer's” who breach rule?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Where can I get help with my COVID-19 Vaccine Safety Policy?</a:t>
            </a:r>
          </a:p>
        </p:txBody>
      </p:sp>
    </p:spTree>
    <p:extLst>
      <p:ext uri="{BB962C8B-B14F-4D97-AF65-F5344CB8AC3E}">
        <p14:creationId xmlns:p14="http://schemas.microsoft.com/office/powerpoint/2010/main" val="3960454970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EF88B-4BF4-4C2C-B527-40479048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400" dirty="0"/>
              <a:t>Questions for Employers Vaccine Policy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A40A1-B5D3-45A8-95A5-33DACF35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64423"/>
            <a:ext cx="7992888" cy="3611582"/>
          </a:xfrm>
        </p:spPr>
        <p:txBody>
          <a:bodyPr/>
          <a:lstStyle/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Is the policy consistent with CA/ employment contract?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Does the policy comply with the </a:t>
            </a:r>
            <a:r>
              <a:rPr lang="en-CA" sz="2000" i="1" dirty="0"/>
              <a:t>KVP</a:t>
            </a:r>
            <a:r>
              <a:rPr lang="en-CA" sz="2000" dirty="0"/>
              <a:t> test?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What kind of proof of vaccination is available/acceptable?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How will employer accommodate workers with exceptions? 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What are the consequences for “antivaxxer's” who breach rule?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Where can I get help with my COVID-19 Vaccine Safety Policy?</a:t>
            </a:r>
          </a:p>
        </p:txBody>
      </p:sp>
    </p:spTree>
    <p:extLst>
      <p:ext uri="{BB962C8B-B14F-4D97-AF65-F5344CB8AC3E}">
        <p14:creationId xmlns:p14="http://schemas.microsoft.com/office/powerpoint/2010/main" val="3639814287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6170C-C69C-46A1-9FC8-446A6B2B4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/>
              <a:t>Human Rights Laws &amp; Privacy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B8F00-765F-49E7-B16A-6984AC5D4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682" y="1165563"/>
            <a:ext cx="7992888" cy="3503094"/>
          </a:xfrm>
        </p:spPr>
        <p:txBody>
          <a:bodyPr/>
          <a:lstStyle/>
          <a:p>
            <a:pPr lvl="0"/>
            <a:r>
              <a:rPr lang="en-CA" sz="2000" dirty="0"/>
              <a:t>Human rights laws are applicable to employer policies</a:t>
            </a:r>
          </a:p>
          <a:p>
            <a:pPr lvl="0"/>
            <a:r>
              <a:rPr lang="en-CA" sz="2000" dirty="0"/>
              <a:t>Vaccine status is not necessarily a “disability”, but a medical allergic reaction to vaccination clearly is a “disability” </a:t>
            </a:r>
          </a:p>
          <a:p>
            <a:pPr lvl="0"/>
            <a:r>
              <a:rPr lang="en-CA" sz="2000" dirty="0"/>
              <a:t>Mandatory “proof of vaccination” polices must make exceptions for human rights grounds of disability and religious beliefs/creed</a:t>
            </a:r>
          </a:p>
          <a:p>
            <a:pPr lvl="0"/>
            <a:r>
              <a:rPr lang="en-CA" sz="2000" dirty="0"/>
              <a:t>Employer must accommodate workers with disabilities, on an individual basis, to the point of undue hardship</a:t>
            </a:r>
          </a:p>
          <a:p>
            <a:pPr lvl="0"/>
            <a:r>
              <a:rPr lang="en-CA" sz="2000" dirty="0"/>
              <a:t>Privacy concerns in policy: consent, collection, disclosure, use and destruction of employees “vaccine status” data</a:t>
            </a:r>
          </a:p>
        </p:txBody>
      </p:sp>
    </p:spTree>
    <p:extLst>
      <p:ext uri="{BB962C8B-B14F-4D97-AF65-F5344CB8AC3E}">
        <p14:creationId xmlns:p14="http://schemas.microsoft.com/office/powerpoint/2010/main" val="4051637030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EF88B-4BF4-4C2C-B527-40479048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/>
              <a:t>Questions for Employers Vaccine Policy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A40A1-B5D3-45A8-95A5-33DACF35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64423"/>
            <a:ext cx="7992888" cy="3611582"/>
          </a:xfrm>
        </p:spPr>
        <p:txBody>
          <a:bodyPr/>
          <a:lstStyle/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Is the policy consistent with CA/ employment contracts?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Does the policy comply with the </a:t>
            </a:r>
            <a:r>
              <a:rPr lang="en-CA" sz="2000" i="1" dirty="0"/>
              <a:t>KVP</a:t>
            </a:r>
            <a:r>
              <a:rPr lang="en-CA" sz="2000" dirty="0"/>
              <a:t> test?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What kind of proof of vaccination is available/acceptable?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How will employer accommodate workers with exceptions?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How will employers protect the data collection on vaccines? 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What are the consequences for refusal to follow the policy? 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CA" sz="2000" dirty="0"/>
              <a:t>Where can I get help with my COVID-19 Vaccine Safety Policy?</a:t>
            </a:r>
          </a:p>
        </p:txBody>
      </p:sp>
    </p:spTree>
    <p:extLst>
      <p:ext uri="{BB962C8B-B14F-4D97-AF65-F5344CB8AC3E}">
        <p14:creationId xmlns:p14="http://schemas.microsoft.com/office/powerpoint/2010/main" val="1892277755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5C50-587D-448E-86F6-0CD6F3BFF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Answers … Yes, Yes &amp; Yes!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45D93-8AEB-464E-9E19-04ED1845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75607"/>
            <a:ext cx="7992888" cy="3312368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CA" sz="2400" dirty="0"/>
              <a:t>May employers require proof of vaccination before workers return to work to protect workers/3</a:t>
            </a:r>
            <a:r>
              <a:rPr lang="en-CA" sz="2400" baseline="30000" dirty="0"/>
              <a:t>rd</a:t>
            </a:r>
            <a:r>
              <a:rPr lang="en-CA" sz="2400" dirty="0"/>
              <a:t> parties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400" dirty="0"/>
              <a:t>If the answer to 1. is “yes”, are there human rights or privacy exemptions, accommodations &amp; obligations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400" dirty="0"/>
              <a:t>If the answer to 1 is “no”, is it still advisable to implement a COVID-19 Vaccine Safety Policy </a:t>
            </a:r>
          </a:p>
          <a:p>
            <a:pPr marL="0" indent="0">
              <a:buNone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659295723"/>
      </p:ext>
    </p:extLst>
  </p:cSld>
  <p:clrMapOvr>
    <a:masterClrMapping/>
  </p:clrMapOvr>
</p:sld>
</file>

<file path=ppt/slides/slide19.xml><?xml version="1.0" encoding="utf-8"?>
<p:sld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SmartArt Placeholder 2"/>
          <p:cNvGraphicFramePr>
            <a:graphicFrameLocks noGrp="1"/>
          </p:cNvGraphicFramePr>
          <p:nvPr>
            <p:ph type="dgm" sz="quarter" idx="13"/>
            <p:extLst>
              <p:ext uri="{D42A27DB-BD31-4B8C-83A1-F6EECF244321}">
                <p14:modId xmlns:p14="http://schemas.microsoft.com/office/powerpoint/2010/main" val="3344366451"/>
              </p:ext>
            </p:extLst>
          </p:nvPr>
        </p:nvGraphicFramePr>
        <p:xfrm>
          <a:off x="323850" y="411163"/>
          <a:ext cx="8496300" cy="41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2153814"/>
      </p:ext>
    </p:extLst>
  </p:cSld>
  <p:clrMapOvr>
    <a:masterClrMapping/>
  </p:clrMapOvr>
</p:sld>
</file>

<file path=ppt/slides/slide2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z="2400" dirty="0"/>
              <a:t>Over 132 Million cases of COVID-19 worldwide</a:t>
            </a:r>
          </a:p>
          <a:p>
            <a:pPr lvl="0"/>
            <a:r>
              <a:rPr lang="en-CA" sz="2400" dirty="0"/>
              <a:t>Over 2.87 Million deaths worldwide </a:t>
            </a:r>
          </a:p>
          <a:p>
            <a:pPr lvl="0"/>
            <a:r>
              <a:rPr lang="en-CA" sz="2400" dirty="0"/>
              <a:t>Canada has recorded over 1.03 Million cases </a:t>
            </a:r>
          </a:p>
          <a:p>
            <a:pPr lvl="0"/>
            <a:r>
              <a:rPr lang="en-CA" sz="2400" dirty="0"/>
              <a:t>Over 23,000 deaths in Canada from the virus</a:t>
            </a:r>
          </a:p>
          <a:p>
            <a:r>
              <a:rPr lang="en-CA" sz="2400" dirty="0"/>
              <a:t>Public/Occupational Health &amp; Safety Crisis </a:t>
            </a:r>
          </a:p>
          <a:p>
            <a:pPr marL="0" lvl="0" indent="0">
              <a:buNone/>
            </a:pPr>
            <a:r>
              <a:rPr lang="en-CA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07284"/>
      </p:ext>
    </p:extLst>
  </p:cSld>
  <p:clrMapOvr>
    <a:masterClrMapping/>
  </p:clrMapOvr>
</p:sld>
</file>

<file path=ppt/slides/slide20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492072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625CB-E3BD-489B-AF14-8167A7D46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Covid-19 Vaccine Approval  &amp;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567AC-8F65-4B47-82F8-5854C1CCA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131376"/>
            <a:ext cx="7992888" cy="3456599"/>
          </a:xfrm>
        </p:spPr>
        <p:txBody>
          <a:bodyPr/>
          <a:lstStyle/>
          <a:p>
            <a:pPr lvl="0"/>
            <a:r>
              <a:rPr lang="en-CA" sz="2000" dirty="0"/>
              <a:t>Health Canada has approved 4 vaccines* to effectively protect individuals from illness/death and COVID-19 virus spread</a:t>
            </a:r>
          </a:p>
          <a:p>
            <a:pPr lvl="0"/>
            <a:r>
              <a:rPr lang="en-CA" sz="2000" dirty="0"/>
              <a:t>Protection by population (“herd”) immunity requires at least 80%+ community vaccinated according to </a:t>
            </a:r>
            <a:r>
              <a:rPr lang="en-CA" sz="2000" i="1" dirty="0"/>
              <a:t>WHO </a:t>
            </a:r>
          </a:p>
          <a:p>
            <a:pPr lvl="0"/>
            <a:r>
              <a:rPr lang="en-CA" sz="2000" dirty="0"/>
              <a:t>Canadian Medical Association recommends everyone get vaccinated unless valid medical-allergic exemptions </a:t>
            </a:r>
          </a:p>
          <a:p>
            <a:r>
              <a:rPr lang="en-CA" sz="2000" dirty="0"/>
              <a:t>The federal/provincial governments have not made COVID-19 vaccination mandatory … for now </a:t>
            </a:r>
          </a:p>
          <a:p>
            <a:endParaRPr lang="en-CA" sz="2000" dirty="0"/>
          </a:p>
          <a:p>
            <a:pPr marL="0" indent="0">
              <a:buNone/>
            </a:pPr>
            <a:r>
              <a:rPr lang="en-CA" sz="1400" dirty="0"/>
              <a:t>	* only 3 vaccines are currently available in Canada </a:t>
            </a:r>
          </a:p>
        </p:txBody>
      </p:sp>
    </p:spTree>
    <p:extLst>
      <p:ext uri="{BB962C8B-B14F-4D97-AF65-F5344CB8AC3E}">
        <p14:creationId xmlns:p14="http://schemas.microsoft.com/office/powerpoint/2010/main" val="3858130297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625CB-E3BD-489B-AF14-8167A7D46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/>
              <a:t>Covid-19 Vaccine Challenges for Employers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567AC-8F65-4B47-82F8-5854C1CCA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131376"/>
            <a:ext cx="7992888" cy="3456599"/>
          </a:xfrm>
        </p:spPr>
        <p:txBody>
          <a:bodyPr/>
          <a:lstStyle/>
          <a:p>
            <a:pPr lvl="0"/>
            <a:r>
              <a:rPr lang="en-CA" sz="2000" dirty="0"/>
              <a:t>“</a:t>
            </a:r>
            <a:r>
              <a:rPr lang="en-CA" sz="2000" i="1" dirty="0">
                <a:solidFill>
                  <a:srgbClr val="FF0000"/>
                </a:solidFill>
              </a:rPr>
              <a:t>Vaccine Hesitancy</a:t>
            </a:r>
            <a:r>
              <a:rPr lang="en-CA" sz="2000" dirty="0"/>
              <a:t>”, reluctance to be vaccination with a Health Canada approved COVID-19 vaccine, based on personal anxiety, confusing media coverage, mixed political messages</a:t>
            </a:r>
          </a:p>
          <a:p>
            <a:pPr lvl="0"/>
            <a:r>
              <a:rPr lang="en-CA" sz="2000" dirty="0">
                <a:solidFill>
                  <a:srgbClr val="FF0000"/>
                </a:solidFill>
              </a:rPr>
              <a:t>Suggestion: </a:t>
            </a:r>
            <a:r>
              <a:rPr lang="en-CA" sz="2000" dirty="0"/>
              <a:t>consistent, effective and authoritative communication,  messaging gentle persuasion with employees and 3</a:t>
            </a:r>
            <a:r>
              <a:rPr lang="en-CA" sz="2000" baseline="30000" dirty="0"/>
              <a:t>rd</a:t>
            </a:r>
            <a:r>
              <a:rPr lang="en-CA" sz="2000" dirty="0"/>
              <a:t> parties</a:t>
            </a:r>
            <a:endParaRPr lang="en-CA" sz="2000" dirty="0">
              <a:solidFill>
                <a:srgbClr val="FF0000"/>
              </a:solidFill>
            </a:endParaRPr>
          </a:p>
          <a:p>
            <a:pPr lvl="0"/>
            <a:r>
              <a:rPr lang="en-CA" sz="2000" dirty="0"/>
              <a:t>“</a:t>
            </a:r>
            <a:r>
              <a:rPr lang="en-CA" sz="2000" i="1" dirty="0">
                <a:solidFill>
                  <a:srgbClr val="FF0000"/>
                </a:solidFill>
              </a:rPr>
              <a:t>Anti-Vaxxers</a:t>
            </a:r>
            <a:r>
              <a:rPr lang="en-CA" sz="2000" dirty="0"/>
              <a:t>”</a:t>
            </a:r>
            <a:r>
              <a:rPr lang="en-CA" sz="2000" dirty="0">
                <a:solidFill>
                  <a:srgbClr val="FF0000"/>
                </a:solidFill>
              </a:rPr>
              <a:t>, </a:t>
            </a:r>
            <a:r>
              <a:rPr lang="en-CA" sz="2000" dirty="0"/>
              <a:t>ideological commitment to opposing vaccinations generally, and COVID-19 vaccinations, that elevates personal concerns to a belief system contrary to best scientific evidence</a:t>
            </a:r>
          </a:p>
          <a:p>
            <a:pPr lvl="0"/>
            <a:r>
              <a:rPr lang="en-CA" sz="2000" dirty="0">
                <a:solidFill>
                  <a:srgbClr val="FF0000"/>
                </a:solidFill>
              </a:rPr>
              <a:t>Suggestion</a:t>
            </a:r>
            <a:r>
              <a:rPr lang="en-CA" sz="2000" dirty="0"/>
              <a:t>: reinforcement of solution for vaccine hesitancy and  a clear COVID-19 vaccine policy that is consistently enforced </a:t>
            </a:r>
            <a:endParaRPr lang="en-C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307160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DF3DF-5E6A-410D-9B4A-B8200D9F7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555525"/>
            <a:ext cx="7992888" cy="1008112"/>
          </a:xfrm>
        </p:spPr>
        <p:txBody>
          <a:bodyPr/>
          <a:lstStyle/>
          <a:p>
            <a:r>
              <a:rPr lang="en-CA" sz="2800" dirty="0"/>
              <a:t>Can Governments Make Vaccines Mandatory?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A6AD3-EB4E-4675-B802-2EDF0ED37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328648"/>
            <a:ext cx="7992888" cy="3115636"/>
          </a:xfrm>
        </p:spPr>
        <p:txBody>
          <a:bodyPr/>
          <a:lstStyle/>
          <a:p>
            <a:pPr lvl="0"/>
            <a:r>
              <a:rPr lang="en-CA" sz="2200" dirty="0"/>
              <a:t>Federal law mandating vaccination of immigrants </a:t>
            </a:r>
          </a:p>
          <a:p>
            <a:pPr lvl="0"/>
            <a:r>
              <a:rPr lang="en-CA" sz="2200" dirty="0"/>
              <a:t>In Ontario, for example: </a:t>
            </a:r>
          </a:p>
          <a:p>
            <a:pPr lvl="1"/>
            <a:r>
              <a:rPr lang="en-CA" sz="1800" dirty="0"/>
              <a:t>Employers under </a:t>
            </a:r>
            <a:r>
              <a:rPr lang="en-CA" sz="1800" i="1" dirty="0"/>
              <a:t>Long-Term Care Homes Act, 2007</a:t>
            </a:r>
            <a:r>
              <a:rPr lang="en-CA" sz="1800" dirty="0"/>
              <a:t> must ensure that workers have a series of five staff immunization measures</a:t>
            </a:r>
          </a:p>
          <a:p>
            <a:pPr lvl="1"/>
            <a:r>
              <a:rPr lang="en-CA" sz="1800" dirty="0"/>
              <a:t>Emergency medical attendants, paramedics, and volunteers must have immunization for a list of diseases under the </a:t>
            </a:r>
            <a:r>
              <a:rPr lang="en-CA" sz="1800" i="1" dirty="0"/>
              <a:t>Ambulance Act</a:t>
            </a:r>
            <a:r>
              <a:rPr lang="en-CA" sz="1800" dirty="0"/>
              <a:t>;</a:t>
            </a:r>
          </a:p>
          <a:p>
            <a:pPr lvl="1"/>
            <a:r>
              <a:rPr lang="en-CA" sz="1800" dirty="0"/>
              <a:t>Child care centres/home child care agencies must have prescribed immunization, </a:t>
            </a:r>
            <a:r>
              <a:rPr lang="en-CA" sz="1800" i="1" dirty="0"/>
              <a:t>Child Care and Early Years Act 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887743971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DF3DF-5E6A-410D-9B4A-B8200D9F7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555525"/>
            <a:ext cx="7992888" cy="1008112"/>
          </a:xfrm>
        </p:spPr>
        <p:txBody>
          <a:bodyPr/>
          <a:lstStyle/>
          <a:p>
            <a:r>
              <a:rPr lang="en-CA" sz="2800" dirty="0"/>
              <a:t>Governments Responsibilities on Vaccines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A6AD3-EB4E-4675-B802-2EDF0ED37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328648"/>
            <a:ext cx="7992888" cy="3115636"/>
          </a:xfrm>
        </p:spPr>
        <p:txBody>
          <a:bodyPr/>
          <a:lstStyle/>
          <a:p>
            <a:pPr lvl="0"/>
            <a:r>
              <a:rPr lang="en-CA" sz="1800" dirty="0"/>
              <a:t>Federal government has ordered/paid for more vaccines per capita than any other country in the world</a:t>
            </a:r>
          </a:p>
          <a:p>
            <a:pPr lvl="0"/>
            <a:r>
              <a:rPr lang="en-CA" sz="1800" dirty="0"/>
              <a:t>Federal delay in obtain supply of vaccine has slowed vaccine immunization program implemented by provinces</a:t>
            </a:r>
          </a:p>
          <a:p>
            <a:pPr lvl="0"/>
            <a:r>
              <a:rPr lang="en-CA" sz="1800" dirty="0"/>
              <a:t>Both levels of governments say there will be a vaccine “for everyone who wants one” … vague inference of uncertainty about the vaccine priority</a:t>
            </a:r>
          </a:p>
          <a:p>
            <a:pPr lvl="0"/>
            <a:r>
              <a:rPr lang="en-CA" sz="1800" dirty="0"/>
              <a:t>In time, COVID-19 vaccines may become a mandatory, statutory requirement for many occupations (ie medical, education, service industries)</a:t>
            </a:r>
          </a:p>
          <a:p>
            <a:pPr lvl="0"/>
            <a:endParaRPr lang="en-CA" sz="1800" dirty="0"/>
          </a:p>
          <a:p>
            <a:pPr lvl="0"/>
            <a:endParaRPr lang="en-CA" sz="1800" dirty="0"/>
          </a:p>
          <a:p>
            <a:pPr lvl="0"/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737385383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52837-30E0-475C-8A1E-B34BF6EE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dirty="0"/>
              <a:t>OHS Legal Duties &amp; Liabilities for Employer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F565D-23C8-42F8-B66C-BBD05F02C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75607"/>
            <a:ext cx="7992888" cy="3312368"/>
          </a:xfrm>
        </p:spPr>
        <p:txBody>
          <a:bodyPr/>
          <a:lstStyle/>
          <a:p>
            <a:pPr lvl="0"/>
            <a:r>
              <a:rPr lang="en-CA" sz="2000" dirty="0"/>
              <a:t>OHS laws have priority and “</a:t>
            </a:r>
            <a:r>
              <a:rPr lang="en-CA" sz="2000" i="1" dirty="0"/>
              <a:t>this Act and the regulations prevail</a:t>
            </a:r>
            <a:r>
              <a:rPr lang="en-CA" sz="2000" dirty="0"/>
              <a:t>” over “anyt</a:t>
            </a:r>
            <a:r>
              <a:rPr lang="en-CA" sz="2000" i="1" dirty="0"/>
              <a:t>hing in any general or special Act</a:t>
            </a:r>
            <a:r>
              <a:rPr lang="en-CA" sz="2000" dirty="0"/>
              <a:t>” </a:t>
            </a:r>
            <a:r>
              <a:rPr lang="en-CA" sz="1400" dirty="0"/>
              <a:t>(s. 2(2), </a:t>
            </a:r>
            <a:r>
              <a:rPr lang="en-CA" sz="1400" i="1" dirty="0"/>
              <a:t>OHSA</a:t>
            </a:r>
            <a:r>
              <a:rPr lang="en-CA" sz="1400" dirty="0"/>
              <a:t>)</a:t>
            </a:r>
          </a:p>
          <a:p>
            <a:r>
              <a:rPr lang="en-CA" sz="2000" dirty="0"/>
              <a:t>Workers must not “</a:t>
            </a:r>
            <a:r>
              <a:rPr lang="en-CA" sz="2000" i="1" dirty="0"/>
              <a:t>work in a manner that may endanger … any other worker</a:t>
            </a:r>
            <a:r>
              <a:rPr lang="en-CA" sz="2000" dirty="0"/>
              <a:t> (i.e. infection from COVID-19)” </a:t>
            </a:r>
            <a:r>
              <a:rPr lang="en-CA" sz="1400" dirty="0"/>
              <a:t>(</a:t>
            </a:r>
            <a:r>
              <a:rPr lang="en-CA" sz="1400" i="1" dirty="0"/>
              <a:t>OHSA</a:t>
            </a:r>
            <a:r>
              <a:rPr lang="en-CA" sz="1400" dirty="0"/>
              <a:t>, s. 28(2)(b))</a:t>
            </a:r>
          </a:p>
          <a:p>
            <a:pPr lvl="0"/>
            <a:r>
              <a:rPr lang="en-CA" sz="2000" dirty="0"/>
              <a:t>Employer/supervisor must “</a:t>
            </a:r>
            <a:r>
              <a:rPr lang="en-CA" sz="2000" i="1" dirty="0"/>
              <a:t>take every precaution reasonable in the circumstances for the protection of a worker</a:t>
            </a:r>
            <a:r>
              <a:rPr lang="en-CA" sz="2000" dirty="0"/>
              <a:t>” </a:t>
            </a:r>
            <a:r>
              <a:rPr lang="en-CA" sz="1400" dirty="0"/>
              <a:t>(s. 25(2)(h), 27(2)(c), </a:t>
            </a:r>
            <a:r>
              <a:rPr lang="en-CA" sz="1400" i="1" dirty="0"/>
              <a:t>OHSA</a:t>
            </a:r>
            <a:r>
              <a:rPr lang="en-CA" sz="1400" dirty="0"/>
              <a:t>)</a:t>
            </a:r>
            <a:endParaRPr lang="en-CA" sz="2000" dirty="0"/>
          </a:p>
          <a:p>
            <a:pPr lvl="0"/>
            <a:r>
              <a:rPr lang="en-CA" sz="2000" dirty="0"/>
              <a:t>Penalties for employers up to $1.5 million and for individuals up to $100,000 or 12 months in jail, or both </a:t>
            </a:r>
            <a:r>
              <a:rPr lang="en-CA" sz="1400" dirty="0"/>
              <a:t>(s. 66, </a:t>
            </a:r>
            <a:r>
              <a:rPr lang="en-CA" sz="1400" i="1" dirty="0"/>
              <a:t>OHSA</a:t>
            </a:r>
            <a:r>
              <a:rPr lang="en-CA" sz="1400" dirty="0"/>
              <a:t>)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863242095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B9AEE-4ADB-48A5-A40D-9CEF159B5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Critical Questions for Employers to Ask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55F66-7915-4B8F-AD3F-7DBB3BA15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327450"/>
            <a:ext cx="7992888" cy="3441100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CA" sz="2000" dirty="0"/>
              <a:t>May employers require proof of vaccination before workers return to work to protect workers/3</a:t>
            </a:r>
            <a:r>
              <a:rPr lang="en-CA" sz="2000" baseline="30000" dirty="0"/>
              <a:t>rd</a:t>
            </a:r>
            <a:r>
              <a:rPr lang="en-CA" sz="2000" dirty="0"/>
              <a:t> parties?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000" dirty="0"/>
              <a:t>If the answer to 1. is “yes”, are there human rights exemptions, accommodations &amp; privacy obligations?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000" dirty="0"/>
              <a:t>If the answer to 1 is “no”, is it still advisable to implement a COVID-19 Vaccine Safety Policy? </a:t>
            </a:r>
          </a:p>
        </p:txBody>
      </p:sp>
    </p:spTree>
    <p:extLst>
      <p:ext uri="{BB962C8B-B14F-4D97-AF65-F5344CB8AC3E}">
        <p14:creationId xmlns:p14="http://schemas.microsoft.com/office/powerpoint/2010/main" val="1011111482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CC14E-AD46-4D7D-A1D3-B202749C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Arbitral Jurisprudence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CE90F-7C93-4FEB-9235-09133BC5B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131376"/>
            <a:ext cx="7992888" cy="3456599"/>
          </a:xfrm>
        </p:spPr>
        <p:txBody>
          <a:bodyPr/>
          <a:lstStyle/>
          <a:p>
            <a:pPr lvl="0"/>
            <a:r>
              <a:rPr lang="en-CA" sz="2000" dirty="0"/>
              <a:t>Arbitrators follow the </a:t>
            </a:r>
            <a:r>
              <a:rPr lang="en-CA" sz="2000" i="1" dirty="0"/>
              <a:t>KVP</a:t>
            </a:r>
            <a:r>
              <a:rPr lang="en-CA" sz="2000" dirty="0"/>
              <a:t>  test to review exercise of management  rights clauses in collective agreements</a:t>
            </a:r>
          </a:p>
          <a:p>
            <a:pPr lvl="0"/>
            <a:r>
              <a:rPr lang="en-CA" sz="2000" i="1" dirty="0"/>
              <a:t>KVP:</a:t>
            </a:r>
            <a:r>
              <a:rPr lang="en-CA" sz="2000" dirty="0"/>
              <a:t> 1. “not inconsistent” with CA; 2. “</a:t>
            </a:r>
            <a:r>
              <a:rPr lang="en-CA" sz="2000" dirty="0">
                <a:solidFill>
                  <a:srgbClr val="FF0000"/>
                </a:solidFill>
              </a:rPr>
              <a:t>not unreasonable</a:t>
            </a:r>
            <a:r>
              <a:rPr lang="en-CA" sz="2000" dirty="0"/>
              <a:t>”; 3. “clear and unequivocal”; 4. notice to employees before enforcement; 5. notice that breach may result in discipline/discharge; &amp; 6. rule consistently enforced by employer  </a:t>
            </a:r>
          </a:p>
          <a:p>
            <a:pPr lvl="0"/>
            <a:r>
              <a:rPr lang="en-CA" sz="2000" dirty="0"/>
              <a:t>COVID-19: high transmissibility + high mortality/fatality rate - high vaccine efficacy = mandatory proof of vaccine policy reasonable </a:t>
            </a:r>
          </a:p>
        </p:txBody>
      </p:sp>
    </p:spTree>
    <p:extLst>
      <p:ext uri="{BB962C8B-B14F-4D97-AF65-F5344CB8AC3E}">
        <p14:creationId xmlns:p14="http://schemas.microsoft.com/office/powerpoint/2010/main" val="1278291710"/>
      </p:ext>
    </p:extLst>
  </p:cSld>
  <p:clrMapOvr>
    <a:masterClrMapping/>
  </p:clrMapOvr>
</p:sld>
</file>

<file path=ppt/theme/theme1.xml><?xml version="1.0" encoding="utf-8"?>
<a:theme xmlns:thm15="http://schemas.microsoft.com/office/thememl/2012/main" xmlns:a="http://schemas.openxmlformats.org/drawingml/2006/main" name="Firm2">
  <a:themeElements>
    <a:clrScheme name="Firm2">
      <a:dk1>
        <a:srgbClr val="1E1E1E"/>
      </a:dk1>
      <a:lt1>
        <a:sysClr val="window" lastClr="FFFFFF"/>
      </a:lt1>
      <a:dk2>
        <a:srgbClr val="1E1E1E"/>
      </a:dk2>
      <a:lt2>
        <a:srgbClr val="FFFFFF"/>
      </a:lt2>
      <a:accent1>
        <a:srgbClr val="000000"/>
      </a:accent1>
      <a:accent2>
        <a:srgbClr val="DAD1CC"/>
      </a:accent2>
      <a:accent3>
        <a:srgbClr val="FF4614"/>
      </a:accent3>
      <a:accent4>
        <a:srgbClr val="F2F2F2"/>
      </a:accent4>
      <a:accent5>
        <a:srgbClr val="81716A"/>
      </a:accent5>
      <a:accent6>
        <a:srgbClr val="FFFFFF"/>
      </a:accent6>
      <a:hlink>
        <a:srgbClr val="FF4614"/>
      </a:hlink>
      <a:folHlink>
        <a:srgbClr val="81716A"/>
      </a:folHlink>
    </a:clrScheme>
    <a:fontScheme name="Firm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4.potx" id="{9227662C-5EBE-4632-B961-A0262818EF03}" vid="{E5C224FB-D879-451D-B445-B2F59040FC92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blank</ap:Template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terms:created xsi:type="dcterms:W3CDTF">1900-01-01T05:00:00.0000000Z</dcterms:created>
  <dcterms:modified xsi:type="dcterms:W3CDTF">2021-04-08T17:56:54.0000000Z</dcterms:modified>
</coreProperties>
</file>